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91" r:id="rId3"/>
    <p:sldId id="313" r:id="rId4"/>
    <p:sldId id="314" r:id="rId5"/>
    <p:sldId id="389" r:id="rId6"/>
    <p:sldId id="353" r:id="rId7"/>
    <p:sldId id="392" r:id="rId8"/>
    <p:sldId id="394" r:id="rId9"/>
    <p:sldId id="395" r:id="rId10"/>
    <p:sldId id="396" r:id="rId11"/>
    <p:sldId id="397" r:id="rId12"/>
    <p:sldId id="398" r:id="rId13"/>
    <p:sldId id="404" r:id="rId14"/>
    <p:sldId id="405" r:id="rId15"/>
    <p:sldId id="406" r:id="rId16"/>
    <p:sldId id="407" r:id="rId17"/>
    <p:sldId id="408" r:id="rId18"/>
    <p:sldId id="410" r:id="rId19"/>
    <p:sldId id="354" r:id="rId20"/>
    <p:sldId id="378" r:id="rId21"/>
    <p:sldId id="379" r:id="rId22"/>
    <p:sldId id="355" r:id="rId23"/>
    <p:sldId id="381" r:id="rId24"/>
    <p:sldId id="385" r:id="rId25"/>
    <p:sldId id="384" r:id="rId26"/>
    <p:sldId id="387" r:id="rId27"/>
    <p:sldId id="411" r:id="rId28"/>
    <p:sldId id="356" r:id="rId29"/>
    <p:sldId id="357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412" r:id="rId38"/>
    <p:sldId id="417" r:id="rId39"/>
    <p:sldId id="418" r:id="rId40"/>
    <p:sldId id="421" r:id="rId41"/>
    <p:sldId id="419" r:id="rId42"/>
    <p:sldId id="420" r:id="rId43"/>
    <p:sldId id="413" r:id="rId44"/>
    <p:sldId id="414" r:id="rId45"/>
    <p:sldId id="415" r:id="rId46"/>
    <p:sldId id="416" r:id="rId47"/>
    <p:sldId id="259" r:id="rId48"/>
    <p:sldId id="272" r:id="rId49"/>
  </p:sldIdLst>
  <p:sldSz cx="12192000" cy="6858000"/>
  <p:notesSz cx="4683125" cy="8686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61"/>
    <a:srgbClr val="6F2575"/>
    <a:srgbClr val="000000"/>
    <a:srgbClr val="F57A1E"/>
    <a:srgbClr val="ED1544"/>
    <a:srgbClr val="EAEA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6" autoAdjust="0"/>
    <p:restoredTop sz="92407" autoAdjust="0"/>
  </p:normalViewPr>
  <p:slideViewPr>
    <p:cSldViewPr>
      <p:cViewPr varScale="1">
        <p:scale>
          <a:sx n="87" d="100"/>
          <a:sy n="87" d="100"/>
        </p:scale>
        <p:origin x="90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672"/>
    </p:cViewPr>
  </p:sorterViewPr>
  <p:notesViewPr>
    <p:cSldViewPr>
      <p:cViewPr varScale="1">
        <p:scale>
          <a:sx n="87" d="100"/>
          <a:sy n="87" d="100"/>
        </p:scale>
        <p:origin x="364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29354" cy="435849"/>
          </a:xfrm>
          <a:prstGeom prst="rect">
            <a:avLst/>
          </a:prstGeom>
        </p:spPr>
        <p:txBody>
          <a:bodyPr vert="horz" lIns="76396" tIns="38198" rIns="76396" bIns="38198" rtlCol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652688" y="0"/>
            <a:ext cx="2029354" cy="435849"/>
          </a:xfrm>
          <a:prstGeom prst="rect">
            <a:avLst/>
          </a:prstGeom>
        </p:spPr>
        <p:txBody>
          <a:bodyPr vert="horz" lIns="76396" tIns="38198" rIns="76396" bIns="38198" rtlCol="0"/>
          <a:lstStyle>
            <a:lvl1pPr algn="r">
              <a:defRPr sz="1000"/>
            </a:lvl1pPr>
          </a:lstStyle>
          <a:p>
            <a:fld id="{AA59789D-99D0-4A39-8CF4-F055636CD800}" type="datetimeFigureOut">
              <a:rPr lang="en-US" smtClean="0"/>
              <a:t>2023-03-20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953"/>
            <a:ext cx="2029354" cy="435848"/>
          </a:xfrm>
          <a:prstGeom prst="rect">
            <a:avLst/>
          </a:prstGeom>
        </p:spPr>
        <p:txBody>
          <a:bodyPr vert="horz" lIns="76396" tIns="38198" rIns="76396" bIns="38198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652688" y="8250953"/>
            <a:ext cx="2029354" cy="435848"/>
          </a:xfrm>
          <a:prstGeom prst="rect">
            <a:avLst/>
          </a:prstGeom>
        </p:spPr>
        <p:txBody>
          <a:bodyPr vert="horz" lIns="76396" tIns="38198" rIns="76396" bIns="38198" rtlCol="0" anchor="b"/>
          <a:lstStyle>
            <a:lvl1pPr algn="r">
              <a:defRPr sz="1000"/>
            </a:lvl1pPr>
          </a:lstStyle>
          <a:p>
            <a:fld id="{3978B75B-593A-4925-A86E-4B8422E93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0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029354" cy="434340"/>
          </a:xfrm>
          <a:prstGeom prst="rect">
            <a:avLst/>
          </a:prstGeom>
        </p:spPr>
        <p:txBody>
          <a:bodyPr vert="horz" lIns="76396" tIns="38198" rIns="76396" bIns="38198" rtlCol="0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52688" y="1"/>
            <a:ext cx="2029354" cy="434340"/>
          </a:xfrm>
          <a:prstGeom prst="rect">
            <a:avLst/>
          </a:prstGeom>
        </p:spPr>
        <p:txBody>
          <a:bodyPr vert="horz" lIns="76396" tIns="38198" rIns="76396" bIns="38198" rtlCol="0"/>
          <a:lstStyle>
            <a:lvl1pPr algn="r">
              <a:defRPr sz="1000"/>
            </a:lvl1pPr>
          </a:lstStyle>
          <a:p>
            <a:fld id="{7AF8201F-1A73-4492-BF25-A91C82CADB2C}" type="datetimeFigureOut">
              <a:rPr lang="en-GB" smtClean="0"/>
              <a:t>20/03/2023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552450" y="652463"/>
            <a:ext cx="5788025" cy="3255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6396" tIns="38198" rIns="76396" bIns="3819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8313" y="4126230"/>
            <a:ext cx="3746500" cy="3909060"/>
          </a:xfrm>
          <a:prstGeom prst="rect">
            <a:avLst/>
          </a:prstGeom>
        </p:spPr>
        <p:txBody>
          <a:bodyPr vert="horz" lIns="76396" tIns="38198" rIns="76396" bIns="381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029354" cy="434340"/>
          </a:xfrm>
          <a:prstGeom prst="rect">
            <a:avLst/>
          </a:prstGeom>
        </p:spPr>
        <p:txBody>
          <a:bodyPr vert="horz" lIns="76396" tIns="38198" rIns="76396" bIns="38198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52688" y="8250953"/>
            <a:ext cx="2029354" cy="434340"/>
          </a:xfrm>
          <a:prstGeom prst="rect">
            <a:avLst/>
          </a:prstGeom>
        </p:spPr>
        <p:txBody>
          <a:bodyPr vert="horz" lIns="76396" tIns="38198" rIns="76396" bIns="38198" rtlCol="0" anchor="b"/>
          <a:lstStyle>
            <a:lvl1pPr algn="r">
              <a:defRPr sz="1000"/>
            </a:lvl1pPr>
          </a:lstStyle>
          <a:p>
            <a:fld id="{F165E2C5-6477-4E64-9897-86E98B054B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18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dwells also on naming since that is</a:t>
            </a:r>
            <a:r>
              <a:rPr lang="en-US" baseline="0" dirty="0" smtClean="0"/>
              <a:t> the unique hook for the service providers to actually track back persistently to the proper community as well as operator …</a:t>
            </a:r>
            <a:endParaRPr lang="en-GB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 smtClean="0"/>
              <a:t>AARC Policy and Best Practice Harmonisation (AARC2 Review)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 smtClean="0"/>
              <a:t>June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02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5E2C5-6477-4E64-9897-86E98B054BC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27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7700" y="1412777"/>
            <a:ext cx="8136919" cy="2187674"/>
          </a:xfrm>
        </p:spPr>
        <p:txBody>
          <a:bodyPr anchor="t">
            <a:normAutofit/>
          </a:bodyPr>
          <a:lstStyle>
            <a:lvl1pPr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7700" y="3886200"/>
            <a:ext cx="8136919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27700" y="6324069"/>
            <a:ext cx="1735876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62272" y="3426522"/>
            <a:ext cx="6525344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:\Home\davidg\EUGridPMA\IGTF\IGTF-logos\IGTF_logo-interop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333" y="175548"/>
            <a:ext cx="2675768" cy="12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403" y="5105400"/>
            <a:ext cx="2568698" cy="53340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 for GN4 related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/>
          </a:p>
        </p:txBody>
      </p:sp>
      <p:sp>
        <p:nvSpPr>
          <p:cNvPr id="14" name="Title 3"/>
          <p:cNvSpPr txBox="1">
            <a:spLocks/>
          </p:cNvSpPr>
          <p:nvPr userDrawn="1"/>
        </p:nvSpPr>
        <p:spPr>
          <a:xfrm>
            <a:off x="0" y="2970259"/>
            <a:ext cx="12192000" cy="589228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GB" sz="2100" b="0" dirty="0">
                <a:solidFill>
                  <a:schemeClr val="bg1"/>
                </a:solidFill>
              </a:rPr>
              <a:t>Thank </a:t>
            </a:r>
            <a:r>
              <a:rPr lang="en-GB" sz="2100" b="0" dirty="0" smtClean="0">
                <a:solidFill>
                  <a:schemeClr val="bg1"/>
                </a:solidFill>
              </a:rPr>
              <a:t>you</a:t>
            </a:r>
            <a:endParaRPr lang="en-GB" sz="2100" b="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3294576" y="997227"/>
            <a:ext cx="5602848" cy="3984691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4018845" y="4773548"/>
            <a:ext cx="4154312" cy="1167623"/>
            <a:chOff x="4003396" y="4773547"/>
            <a:chExt cx="4154312" cy="1167623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4003396" y="5294839"/>
              <a:ext cx="4154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 smtClean="0">
                  <a:solidFill>
                    <a:schemeClr val="bg1"/>
                  </a:solidFill>
                </a:rPr>
                <a:t>Networks </a:t>
              </a:r>
              <a:r>
                <a:rPr lang="en-GB" sz="1200" baseline="0" dirty="0" smtClean="0">
                  <a:solidFill>
                    <a:schemeClr val="bg1"/>
                  </a:solidFill>
                </a:rPr>
                <a:t>∙ Services ∙ People         </a:t>
              </a:r>
            </a:p>
            <a:p>
              <a:pPr marL="0" marR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0" i="0" dirty="0" smtClean="0">
                  <a:solidFill>
                    <a:schemeClr val="bg1"/>
                  </a:solidFill>
                </a:rPr>
                <a:t>www.geant.org</a:t>
              </a:r>
            </a:p>
            <a:p>
              <a:pPr algn="ctr"/>
              <a:r>
                <a:rPr lang="en-GB" sz="1200" i="0" baseline="0" dirty="0" smtClean="0">
                  <a:solidFill>
                    <a:schemeClr val="bg1"/>
                  </a:solidFill>
                </a:rPr>
                <a:t> </a:t>
              </a:r>
              <a:endParaRPr lang="en-GB" sz="1200" i="0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880" y="4773547"/>
              <a:ext cx="1219200" cy="52976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 userDrawn="1"/>
        </p:nvGrpSpPr>
        <p:grpSpPr>
          <a:xfrm>
            <a:off x="1286861" y="6218532"/>
            <a:ext cx="8827531" cy="392885"/>
            <a:chOff x="1162308" y="4642549"/>
            <a:chExt cx="6620648" cy="294664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1588712" y="4697548"/>
              <a:ext cx="6194244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800" kern="1200" dirty="0" smtClean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This</a:t>
              </a:r>
              <a:r>
                <a:rPr lang="en-GB" sz="800" kern="1200" baseline="0" dirty="0" smtClean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 work IS ALSO SUPPORTED BY A project that has received </a:t>
              </a:r>
              <a:r>
                <a:rPr lang="en-GB" sz="800" kern="1200" dirty="0" smtClean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funding from the European Union’s Horizon 2020 research and innovation programme under Grant Agreement No. 856726  (GN4-3).</a:t>
              </a:r>
              <a:endParaRPr lang="en-GB" sz="800" dirty="0">
                <a:solidFill>
                  <a:schemeClr val="bg1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308" y="4642549"/>
              <a:ext cx="433675" cy="294664"/>
            </a:xfrm>
            <a:prstGeom prst="rect">
              <a:avLst/>
            </a:prstGeom>
          </p:spPr>
        </p:pic>
      </p:grp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65358" y="4090834"/>
            <a:ext cx="5061285" cy="350836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Presenter email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594100" y="3559176"/>
            <a:ext cx="5003800" cy="428625"/>
          </a:xfrm>
        </p:spPr>
        <p:txBody>
          <a:bodyPr>
            <a:no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Optional “Any Questions?” Text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4" y="321733"/>
            <a:ext cx="11347749" cy="445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This end slide to be used for all GN4-1 Presentations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34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for GN5 and AARC+related presen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4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 dirty="0"/>
          </a:p>
        </p:txBody>
      </p:sp>
      <p:sp>
        <p:nvSpPr>
          <p:cNvPr id="14" name="Title 3"/>
          <p:cNvSpPr txBox="1">
            <a:spLocks/>
          </p:cNvSpPr>
          <p:nvPr userDrawn="1"/>
        </p:nvSpPr>
        <p:spPr>
          <a:xfrm>
            <a:off x="0" y="2970259"/>
            <a:ext cx="12192000" cy="589228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GB" sz="2100" b="0" dirty="0">
                <a:solidFill>
                  <a:schemeClr val="bg1"/>
                </a:solidFill>
              </a:rPr>
              <a:t>Thank </a:t>
            </a:r>
            <a:r>
              <a:rPr lang="en-GB" sz="2100" b="0" dirty="0" smtClean="0">
                <a:solidFill>
                  <a:schemeClr val="bg1"/>
                </a:solidFill>
              </a:rPr>
              <a:t>you</a:t>
            </a:r>
            <a:endParaRPr lang="en-GB" sz="2100" b="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3294576" y="997227"/>
            <a:ext cx="5602848" cy="3984691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4018845" y="4773548"/>
            <a:ext cx="4154312" cy="1167623"/>
            <a:chOff x="4003396" y="4773547"/>
            <a:chExt cx="4154312" cy="1167623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4003396" y="5294839"/>
              <a:ext cx="4154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 smtClean="0">
                  <a:solidFill>
                    <a:schemeClr val="bg1"/>
                  </a:solidFill>
                </a:rPr>
                <a:t>Networks </a:t>
              </a:r>
              <a:r>
                <a:rPr lang="en-GB" sz="1200" baseline="0" dirty="0" smtClean="0">
                  <a:solidFill>
                    <a:schemeClr val="bg1"/>
                  </a:solidFill>
                </a:rPr>
                <a:t>∙ Services ∙ People         </a:t>
              </a:r>
            </a:p>
            <a:p>
              <a:pPr marL="0" marR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0" i="0" dirty="0" smtClean="0">
                  <a:solidFill>
                    <a:schemeClr val="bg1"/>
                  </a:solidFill>
                </a:rPr>
                <a:t>www.geant.org</a:t>
              </a:r>
            </a:p>
            <a:p>
              <a:pPr algn="ctr"/>
              <a:r>
                <a:rPr lang="en-GB" sz="1200" i="0" baseline="0" dirty="0" smtClean="0">
                  <a:solidFill>
                    <a:schemeClr val="bg1"/>
                  </a:solidFill>
                </a:rPr>
                <a:t> </a:t>
              </a:r>
              <a:endParaRPr lang="en-GB" sz="1200" i="0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880" y="4773547"/>
              <a:ext cx="1219200" cy="52976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 userDrawn="1"/>
        </p:nvGrpSpPr>
        <p:grpSpPr>
          <a:xfrm>
            <a:off x="1286861" y="6218563"/>
            <a:ext cx="9321640" cy="392887"/>
            <a:chOff x="1162308" y="4642549"/>
            <a:chExt cx="6991229" cy="294664"/>
          </a:xfrm>
        </p:grpSpPr>
        <p:sp>
          <p:nvSpPr>
            <p:cNvPr id="30" name="TextBox 29"/>
            <p:cNvSpPr txBox="1"/>
            <p:nvPr userDrawn="1"/>
          </p:nvSpPr>
          <p:spPr>
            <a:xfrm>
              <a:off x="1588712" y="4682068"/>
              <a:ext cx="65648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This work has been co-supported by projects that have received funding from the European Union’s Horizon research and innovation programmes under Grant </a:t>
              </a:r>
              <a:r>
                <a:rPr kumimoji="0" lang="en-GB" sz="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Agreemen</a:t>
              </a:r>
              <a:r>
                <a:rPr kumimoji="0" lang="en-GB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 No. </a:t>
              </a:r>
              <a:br>
                <a:rPr kumimoji="0" lang="en-GB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</a:br>
              <a:r>
                <a:rPr kumimoji="0" lang="en-GB" sz="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101100680 (GN5-1), 856726  (GN4-3), and 730941 (AARC2).</a:t>
              </a:r>
              <a:endPara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308" y="4642549"/>
              <a:ext cx="433675" cy="294664"/>
            </a:xfrm>
            <a:prstGeom prst="rect">
              <a:avLst/>
            </a:prstGeom>
          </p:spPr>
        </p:pic>
      </p:grp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565358" y="4090834"/>
            <a:ext cx="5061285" cy="350836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Presenter email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3594100" y="3559176"/>
            <a:ext cx="5003800" cy="428625"/>
          </a:xfrm>
        </p:spPr>
        <p:txBody>
          <a:bodyPr>
            <a:noAutofit/>
          </a:bodyPr>
          <a:lstStyle>
            <a:lvl1pPr marL="0" indent="0" algn="ctr">
              <a:buNone/>
              <a:defRPr sz="2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Optional “Any Questions?” Text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5084" y="321733"/>
            <a:ext cx="11347749" cy="4456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This end slide to be used for all GN4-1 Presentations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434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317501" y="1290396"/>
            <a:ext cx="11559679" cy="4497377"/>
          </a:xfrm>
          <a:prstGeom prst="rect">
            <a:avLst/>
          </a:prstGeom>
        </p:spPr>
        <p:txBody>
          <a:bodyPr/>
          <a:lstStyle>
            <a:lvl1pPr>
              <a:defRPr sz="2751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7149" y="6143096"/>
            <a:ext cx="8776971" cy="6678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500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European and EUGridPMA developments - APGridPMA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317500" y="317500"/>
            <a:ext cx="11557000" cy="6258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467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36506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H:\Home\davidg\EUGridPMA\IGTF\IGTF-logos\IGTF-colors.wmf"/>
          <p:cNvPicPr>
            <a:picLocks noChangeAspect="1" noChangeArrowheads="1"/>
          </p:cNvPicPr>
          <p:nvPr userDrawn="1"/>
        </p:nvPicPr>
        <p:blipFill>
          <a:blip r:embed="rId2" cstate="print">
            <a:lum bright="90000" contrast="-89000"/>
          </a:blip>
          <a:stretch>
            <a:fillRect/>
          </a:stretch>
        </p:blipFill>
        <p:spPr bwMode="auto">
          <a:xfrm>
            <a:off x="0" y="0"/>
            <a:ext cx="650535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243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lIns="0" rIns="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lIns="0" rIns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3085" y="6356351"/>
            <a:ext cx="7876115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33205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205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968107" y="2123620"/>
            <a:ext cx="1317893" cy="695779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958313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:\Home\davidg\EUGridPMA\IGTF\IGTF-logos\IGTF-colors.wmf"/>
          <p:cNvPicPr>
            <a:picLocks noChangeAspect="1" noChangeArrowheads="1"/>
          </p:cNvPicPr>
          <p:nvPr userDrawn="1"/>
        </p:nvPicPr>
        <p:blipFill>
          <a:blip r:embed="rId2" cstate="print">
            <a:lum bright="90000" contrast="-89000"/>
          </a:blip>
          <a:stretch>
            <a:fillRect/>
          </a:stretch>
        </p:blipFill>
        <p:spPr bwMode="auto">
          <a:xfrm>
            <a:off x="0" y="0"/>
            <a:ext cx="650535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501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18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501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14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447800" y="6356351"/>
            <a:ext cx="1255779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1"/>
            <a:ext cx="7520880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501" y="6356351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2" descr="H:\Home\davidg\EUGridPMA\IGTF\IGTF-logos\IGTF-logo-mini.wmf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09599" y="6356351"/>
            <a:ext cx="791685" cy="41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3093640" y="3429000"/>
            <a:ext cx="6858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1549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9563" y="6356351"/>
            <a:ext cx="825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08501" y="6356351"/>
            <a:ext cx="973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C6C7-C0F9-497B-BEFB-D2FC0D2E643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813" r:id="rId14"/>
    <p:sldLayoutId id="2147483812" r:id="rId1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wmf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../word/media/image6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iki.eoscfuture.eu/display/PUBLIC/EOSC+Security+Operational+Baseline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wmf"/><Relationship Id="rId4" Type="http://schemas.openxmlformats.org/officeDocument/2006/relationships/image" Target="../media/image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7700" y="1412777"/>
            <a:ext cx="8435700" cy="2187674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Building Trust </a:t>
            </a:r>
            <a:r>
              <a:rPr lang="en-US" sz="5400" dirty="0"/>
              <a:t>and Security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with AARC, IGTF, EOSC, &amp; </a:t>
            </a:r>
            <a:r>
              <a:rPr lang="en-US" sz="5400" dirty="0" err="1" smtClean="0"/>
              <a:t>EnCo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4172" y="3886200"/>
            <a:ext cx="8136919" cy="1752600"/>
          </a:xfrm>
        </p:spPr>
        <p:txBody>
          <a:bodyPr/>
          <a:lstStyle/>
          <a:p>
            <a:r>
              <a:rPr lang="en-GB" i="1" dirty="0" smtClean="0"/>
              <a:t>Enabling Communities through Trust, Identity, and Security in our Open Science era</a:t>
            </a:r>
            <a:endParaRPr lang="en-GB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70681" y="3105398"/>
            <a:ext cx="2568698" cy="685800"/>
          </a:xfrm>
        </p:spPr>
        <p:txBody>
          <a:bodyPr anchor="t">
            <a:normAutofit lnSpcReduction="10000"/>
          </a:bodyPr>
          <a:lstStyle/>
          <a:p>
            <a:r>
              <a:rPr lang="en-GB" dirty="0" smtClean="0"/>
              <a:t>David Groep</a:t>
            </a:r>
            <a:endParaRPr lang="en-GB" dirty="0"/>
          </a:p>
          <a:p>
            <a:r>
              <a:rPr lang="en-GB" i="1" dirty="0" smtClean="0"/>
              <a:t>davidg@nikhef.nl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95" y="3910891"/>
            <a:ext cx="1143000" cy="44373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8600" y="6019800"/>
            <a:ext cx="2743200" cy="369332"/>
            <a:chOff x="76200" y="3115549"/>
            <a:chExt cx="2743200" cy="3693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237" y="3165560"/>
              <a:ext cx="382163" cy="2547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6200" y="3115549"/>
              <a:ext cx="2295704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GB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work has received co-funding from the Horizon programme of the European Union</a:t>
              </a:r>
              <a:endParaRPr lang="en-GB" sz="9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403" y="6386074"/>
            <a:ext cx="2819395" cy="369332"/>
            <a:chOff x="152003" y="3481823"/>
            <a:chExt cx="2819395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152003" y="3481823"/>
              <a:ext cx="2219901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GB" sz="9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co-supported by </a:t>
              </a:r>
              <a:r>
                <a:rPr lang="en-GB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Nikhef and the  Dutch </a:t>
              </a:r>
              <a:br>
                <a:rPr lang="en-GB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National e-Infrastructure </a:t>
              </a:r>
              <a:r>
                <a:rPr lang="en-GB" sz="9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coordinated </a:t>
              </a:r>
              <a:r>
                <a:rPr lang="en-GB" sz="9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by SURF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237" y="3539961"/>
              <a:ext cx="534161" cy="27225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971" y="4932235"/>
            <a:ext cx="1238124" cy="5309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5582926"/>
            <a:ext cx="2743200" cy="36933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GB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of the work programme of </a:t>
            </a:r>
            <a:br>
              <a:rPr lang="en-GB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GEANT 5-1 </a:t>
            </a:r>
            <a:r>
              <a:rPr lang="en-GB" sz="9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EnCo</a:t>
            </a:r>
            <a:r>
              <a:rPr lang="en-GB" sz="9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EGI-ACE, and EOSC-Future</a:t>
            </a:r>
            <a:endParaRPr lang="en-GB" sz="9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95" y="4434062"/>
            <a:ext cx="1854730" cy="385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‘profiles’ and validations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38800" cy="475615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Strict</a:t>
            </a:r>
          </a:p>
          <a:p>
            <a:pPr lvl="1"/>
            <a:r>
              <a:rPr lang="en-US" sz="1800" dirty="0" smtClean="0"/>
              <a:t>825-days (2yr), limited RDN attributes allowed</a:t>
            </a:r>
          </a:p>
          <a:p>
            <a:pPr lvl="1"/>
            <a:r>
              <a:rPr lang="en-US" sz="1800" dirty="0" smtClean="0"/>
              <a:t>intended only for S/MIME</a:t>
            </a:r>
          </a:p>
          <a:p>
            <a:r>
              <a:rPr lang="en-US" sz="2000" b="1" dirty="0" smtClean="0"/>
              <a:t>Multi-purpose</a:t>
            </a:r>
          </a:p>
          <a:p>
            <a:pPr lvl="1"/>
            <a:r>
              <a:rPr lang="en-US" sz="1800" dirty="0" smtClean="0"/>
              <a:t>825 days (2yr), slightly more </a:t>
            </a:r>
            <a:r>
              <a:rPr lang="en-US" sz="1800" dirty="0" err="1" smtClean="0"/>
              <a:t>eKUs</a:t>
            </a:r>
            <a:r>
              <a:rPr lang="en-US" sz="1800" dirty="0" smtClean="0"/>
              <a:t> allowed</a:t>
            </a:r>
          </a:p>
          <a:p>
            <a:pPr lvl="1"/>
            <a:r>
              <a:rPr lang="en-US" sz="1800" dirty="0" smtClean="0"/>
              <a:t>crossover use cases between document signing and secure </a:t>
            </a:r>
            <a:r>
              <a:rPr lang="en-US" sz="1800" dirty="0" err="1" smtClean="0"/>
              <a:t>erossover</a:t>
            </a:r>
            <a:r>
              <a:rPr lang="en-US" sz="1800" dirty="0" smtClean="0"/>
              <a:t> use cases between document signing and secure </a:t>
            </a:r>
            <a:r>
              <a:rPr lang="en-US" sz="1800" dirty="0" err="1" smtClean="0"/>
              <a:t>emailmail</a:t>
            </a:r>
            <a:endParaRPr lang="en-US" sz="1800" dirty="0" smtClean="0"/>
          </a:p>
          <a:p>
            <a:r>
              <a:rPr lang="en-US" sz="2000" b="1" dirty="0" smtClean="0"/>
              <a:t>Legacy</a:t>
            </a:r>
          </a:p>
          <a:p>
            <a:pPr lvl="1"/>
            <a:r>
              <a:rPr lang="en-US" sz="1800" dirty="0" smtClean="0"/>
              <a:t>1185 days (3yr)</a:t>
            </a:r>
          </a:p>
          <a:p>
            <a:pPr lvl="1"/>
            <a:r>
              <a:rPr lang="en-US" sz="1800" dirty="0" smtClean="0"/>
              <a:t>transitional profile (likely to be phased out in the end)</a:t>
            </a:r>
          </a:p>
          <a:p>
            <a:pPr lvl="1"/>
            <a:r>
              <a:rPr lang="en-US" sz="1800" dirty="0" smtClean="0"/>
              <a:t>bit more freedom in subject, still allows DC naming, but otherwise not much more than MP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10</a:t>
            </a:fld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48400" y="1600201"/>
            <a:ext cx="563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mailbox-validated</a:t>
            </a:r>
          </a:p>
          <a:p>
            <a:pPr lvl="1"/>
            <a:r>
              <a:rPr lang="en-US" sz="1800" dirty="0" smtClean="0"/>
              <a:t>just the rfc822name (only!)</a:t>
            </a:r>
          </a:p>
          <a:p>
            <a:r>
              <a:rPr lang="en-US" sz="2000" b="1" dirty="0" smtClean="0"/>
              <a:t>organization-validated</a:t>
            </a:r>
          </a:p>
          <a:p>
            <a:pPr lvl="1"/>
            <a:r>
              <a:rPr lang="en-US" sz="1800" dirty="0" smtClean="0"/>
              <a:t>includes </a:t>
            </a:r>
            <a:r>
              <a:rPr lang="en-US" sz="1800" dirty="0"/>
              <a:t>only Organizational (Legal Entity) attributes in the </a:t>
            </a:r>
            <a:r>
              <a:rPr lang="en-US" sz="1800" dirty="0" smtClean="0"/>
              <a:t>Subject</a:t>
            </a:r>
          </a:p>
          <a:p>
            <a:r>
              <a:rPr lang="en-US" sz="2000" b="1" dirty="0" smtClean="0"/>
              <a:t>sponsor-validated</a:t>
            </a:r>
          </a:p>
          <a:p>
            <a:pPr lvl="1"/>
            <a:r>
              <a:rPr lang="en-US" sz="1800" dirty="0"/>
              <a:t>Combines Individual (Natural Person) attributes </a:t>
            </a:r>
            <a:r>
              <a:rPr lang="en-US" sz="1800" dirty="0" smtClean="0"/>
              <a:t>and </a:t>
            </a:r>
            <a:r>
              <a:rPr lang="en-US" sz="1800" dirty="0" err="1" smtClean="0"/>
              <a:t>organizationName</a:t>
            </a:r>
            <a:r>
              <a:rPr lang="en-US" sz="1800" dirty="0" smtClean="0"/>
              <a:t> (associated </a:t>
            </a:r>
            <a:r>
              <a:rPr lang="en-US" sz="1800" dirty="0"/>
              <a:t>Legal Entity) </a:t>
            </a:r>
            <a:r>
              <a:rPr lang="en-US" sz="1800" dirty="0" smtClean="0"/>
              <a:t>attribute</a:t>
            </a:r>
          </a:p>
          <a:p>
            <a:r>
              <a:rPr lang="en-US" sz="2000" b="1" dirty="0" smtClean="0"/>
              <a:t>individual-validated</a:t>
            </a:r>
          </a:p>
          <a:p>
            <a:pPr lvl="1"/>
            <a:r>
              <a:rPr lang="en-US" sz="1800" dirty="0"/>
              <a:t>Includes only Individual (Natural Person) attributes in the Subject</a:t>
            </a:r>
            <a:endParaRPr lang="en-GB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32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Sponsor validated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10972800" cy="4830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Sponsor‐validated</a:t>
            </a:r>
            <a:r>
              <a:rPr lang="en-US" dirty="0"/>
              <a:t>: </a:t>
            </a:r>
          </a:p>
          <a:p>
            <a:pPr marL="396875" indent="0">
              <a:buNone/>
            </a:pPr>
            <a:r>
              <a:rPr lang="en-US" sz="2400" i="1" dirty="0" smtClean="0"/>
              <a:t>‘Refers </a:t>
            </a:r>
            <a:r>
              <a:rPr lang="en-US" sz="2400" i="1" dirty="0"/>
              <a:t>to a Certificate Subject which combines Individual (Natural </a:t>
            </a:r>
            <a:r>
              <a:rPr lang="en-US" sz="2400" i="1" dirty="0" smtClean="0"/>
              <a:t>Person) attributes </a:t>
            </a:r>
            <a:r>
              <a:rPr lang="en-US" sz="2400" i="1" dirty="0"/>
              <a:t>in conjunction with an </a:t>
            </a:r>
            <a:r>
              <a:rPr lang="en-US" sz="2400" i="1" dirty="0" err="1"/>
              <a:t>subject:organizationName</a:t>
            </a:r>
            <a:r>
              <a:rPr lang="en-US" sz="2400" i="1" dirty="0"/>
              <a:t> (an associated Legal </a:t>
            </a:r>
            <a:r>
              <a:rPr lang="en-US" sz="2400" i="1" dirty="0" smtClean="0"/>
              <a:t>Entity) attribute</a:t>
            </a:r>
            <a:r>
              <a:rPr lang="en-US" sz="2400" i="1" dirty="0"/>
              <a:t>. </a:t>
            </a:r>
            <a:r>
              <a:rPr lang="en-US" sz="2400" i="1" dirty="0" smtClean="0"/>
              <a:t>Registration </a:t>
            </a:r>
            <a:r>
              <a:rPr lang="en-US" sz="2400" i="1" dirty="0"/>
              <a:t>for Sponsor‐validated Certificates MAY be performed by an Enterprise </a:t>
            </a:r>
            <a:r>
              <a:rPr lang="en-US" sz="2400" i="1" dirty="0" smtClean="0"/>
              <a:t>RA where </a:t>
            </a:r>
            <a:r>
              <a:rPr lang="en-US" sz="2400" i="1" dirty="0"/>
              <a:t>the </a:t>
            </a:r>
            <a:r>
              <a:rPr lang="en-US" sz="2400" i="1" dirty="0" err="1"/>
              <a:t>subject:organizationName</a:t>
            </a:r>
            <a:r>
              <a:rPr lang="en-US" sz="2400" i="1" dirty="0"/>
              <a:t> is either that of the delegated enterprise, or an </a:t>
            </a:r>
            <a:r>
              <a:rPr lang="en-US" sz="2400" i="1" dirty="0" smtClean="0"/>
              <a:t>Affiliate of </a:t>
            </a:r>
            <a:r>
              <a:rPr lang="en-US" sz="2400" i="1" dirty="0"/>
              <a:t>the delegated enterprise, or that the delegated enterprise is an agent of the named </a:t>
            </a:r>
            <a:r>
              <a:rPr lang="en-US" sz="2400" i="1" dirty="0" smtClean="0"/>
              <a:t>Subject Organization.’</a:t>
            </a:r>
            <a:endParaRPr lang="en-GB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192438"/>
            <a:ext cx="7920332" cy="204882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86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requirements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1"/>
            <a:ext cx="10972800" cy="320938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475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commonName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05099"/>
            <a:ext cx="9601200" cy="464058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08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that leave us?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‘Legacy’ profile (still) allowed ‘other’ attributes, so for the moment e.g. DC prefixing would be OK</a:t>
            </a:r>
          </a:p>
          <a:p>
            <a:endParaRPr lang="en-US" dirty="0" smtClean="0"/>
          </a:p>
          <a:p>
            <a:r>
              <a:rPr lang="en-US" dirty="0" smtClean="0"/>
              <a:t>However the </a:t>
            </a:r>
            <a:r>
              <a:rPr lang="en-US" dirty="0" err="1" smtClean="0"/>
              <a:t>commonName</a:t>
            </a:r>
            <a:r>
              <a:rPr lang="en-US" dirty="0" smtClean="0"/>
              <a:t> is regulated, which </a:t>
            </a:r>
          </a:p>
          <a:p>
            <a:pPr lvl="1"/>
            <a:r>
              <a:rPr lang="en-US" dirty="0" smtClean="0"/>
              <a:t>impacts uniqueness identifiers (like </a:t>
            </a:r>
            <a:r>
              <a:rPr lang="en-US" dirty="0" err="1" smtClean="0"/>
              <a:t>ePPN</a:t>
            </a:r>
            <a:r>
              <a:rPr lang="en-US" dirty="0" smtClean="0"/>
              <a:t> as used in TCS)</a:t>
            </a:r>
          </a:p>
          <a:p>
            <a:pPr lvl="1"/>
            <a:r>
              <a:rPr lang="en-US" dirty="0" smtClean="0"/>
              <a:t>does not allow for ‘Robot’s in the </a:t>
            </a:r>
            <a:r>
              <a:rPr lang="en-US" dirty="0" err="1" smtClean="0"/>
              <a:t>commonName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these would go to Pseudonym, which is an ill-supported attribute, </a:t>
            </a:r>
            <a:br>
              <a:rPr lang="en-US" dirty="0" smtClean="0"/>
            </a:br>
            <a:r>
              <a:rPr lang="en-US" dirty="0" smtClean="0"/>
              <a:t>and anyway inflicts a </a:t>
            </a:r>
            <a:r>
              <a:rPr lang="en-US" dirty="0" err="1" smtClean="0"/>
              <a:t>subjectDN</a:t>
            </a:r>
            <a:r>
              <a:rPr lang="en-US" dirty="0" smtClean="0"/>
              <a:t> change</a:t>
            </a:r>
          </a:p>
          <a:p>
            <a:pPr lvl="1"/>
            <a:endParaRPr lang="en-US" dirty="0"/>
          </a:p>
          <a:p>
            <a:r>
              <a:rPr lang="en-US" dirty="0" smtClean="0"/>
              <a:t>who knows when the legacy profile will be deprecated! Will not be long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14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38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… contrary to the host-cert issue, there is no joint-trust needed for email signing and client authentication!</a:t>
            </a:r>
          </a:p>
          <a:p>
            <a:endParaRPr lang="en-US" dirty="0" smtClean="0"/>
          </a:p>
          <a:p>
            <a:r>
              <a:rPr lang="en-US" dirty="0" smtClean="0"/>
              <a:t>separating these should always have been done:</a:t>
            </a:r>
            <a:br>
              <a:rPr lang="en-US" dirty="0" smtClean="0"/>
            </a:br>
            <a:r>
              <a:rPr lang="en-US" dirty="0" smtClean="0"/>
              <a:t>using TCS Personal certs for authentication is bad (since they are not unique), and </a:t>
            </a:r>
            <a:br>
              <a:rPr lang="en-US" dirty="0" smtClean="0"/>
            </a:br>
            <a:r>
              <a:rPr lang="en-US" dirty="0" smtClean="0"/>
              <a:t>using TCS IGTF MICS client certs for S/MIME email is bad (since it’s 7-bit ASCII only)</a:t>
            </a:r>
          </a:p>
          <a:p>
            <a:r>
              <a:rPr lang="en-US" dirty="0" smtClean="0"/>
              <a:t>this just formalizes that move beyond restricting </a:t>
            </a:r>
            <a:r>
              <a:rPr lang="en-US" dirty="0" err="1" smtClean="0"/>
              <a:t>keyUsage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eKU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15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30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Anticipated moves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Have the S/MIME personal certs move to sponsor-validated (multi-purpose) BR-compliant certificates</a:t>
            </a:r>
          </a:p>
          <a:p>
            <a:endParaRPr lang="en-US" dirty="0"/>
          </a:p>
          <a:p>
            <a:r>
              <a:rPr lang="en-US" dirty="0" smtClean="0"/>
              <a:t>Move the </a:t>
            </a:r>
            <a:r>
              <a:rPr lang="en-US" i="1" dirty="0" smtClean="0"/>
              <a:t>client authentication </a:t>
            </a:r>
            <a:r>
              <a:rPr lang="en-US" dirty="0" smtClean="0"/>
              <a:t>trust to a ‘private CA’ (non-public trust anchor), retaining </a:t>
            </a:r>
            <a:r>
              <a:rPr lang="en-US" i="1" dirty="0" smtClean="0"/>
              <a:t>exactly the same subject DNs</a:t>
            </a:r>
            <a:r>
              <a:rPr lang="en-US" dirty="0" smtClean="0"/>
              <a:t>, just a different ICA </a:t>
            </a:r>
            <a:r>
              <a:rPr lang="en-US" dirty="0" err="1" smtClean="0"/>
              <a:t>issuerDN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Add some additional ICAs and non-public Roots to the IGTF distribution</a:t>
            </a:r>
            <a:br>
              <a:rPr lang="en-US" dirty="0" smtClean="0"/>
            </a:br>
            <a:r>
              <a:rPr lang="en-US" dirty="0" smtClean="0"/>
              <a:t>and for IGTF RPs the change is minimal and transparent</a:t>
            </a:r>
          </a:p>
          <a:p>
            <a:endParaRPr lang="en-US" dirty="0"/>
          </a:p>
          <a:p>
            <a:r>
              <a:rPr lang="en-US" dirty="0" smtClean="0"/>
              <a:t>Inform relying parties, </a:t>
            </a:r>
            <a:r>
              <a:rPr lang="en-US" i="1" dirty="0" smtClean="0"/>
              <a:t>also outside of the IGTF</a:t>
            </a:r>
            <a:r>
              <a:rPr lang="en-US" dirty="0" smtClean="0"/>
              <a:t>, that client trust will become a specific decision. This is probably good, also for </a:t>
            </a:r>
            <a:r>
              <a:rPr lang="en-US" dirty="0" err="1" smtClean="0"/>
              <a:t>OpenVPN</a:t>
            </a:r>
            <a:r>
              <a:rPr lang="en-US" dirty="0" smtClean="0"/>
              <a:t> services, web access (.</a:t>
            </a:r>
            <a:r>
              <a:rPr lang="en-US" dirty="0" err="1" smtClean="0"/>
              <a:t>htpasswd</a:t>
            </a:r>
            <a:r>
              <a:rPr lang="en-US" dirty="0" smtClean="0"/>
              <a:t>), &amp;c. The IGTF RPs are not impacted, others likely will be.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16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34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awareness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change in communications and documentation as well, </a:t>
            </a:r>
            <a:br>
              <a:rPr lang="en-US" dirty="0" smtClean="0"/>
            </a:br>
            <a:r>
              <a:rPr lang="en-US" dirty="0" smtClean="0"/>
              <a:t>not only a set of technical changes</a:t>
            </a:r>
            <a:endParaRPr lang="en-US" dirty="0"/>
          </a:p>
          <a:p>
            <a:r>
              <a:rPr lang="en-US" dirty="0" smtClean="0"/>
              <a:t>In request systems, have to clearly distinguish for users </a:t>
            </a:r>
            <a:br>
              <a:rPr lang="en-US" dirty="0" smtClean="0"/>
            </a:br>
            <a:r>
              <a:rPr lang="en-US" i="1" dirty="0" smtClean="0"/>
              <a:t>which product to order</a:t>
            </a:r>
            <a:r>
              <a:rPr lang="en-US" dirty="0" smtClean="0"/>
              <a:t>. For example:</a:t>
            </a:r>
          </a:p>
          <a:p>
            <a:pPr lvl="1"/>
            <a:r>
              <a:rPr lang="en-US" dirty="0" smtClean="0"/>
              <a:t>“Personal” == only for EMAIL and NOT for authentication</a:t>
            </a:r>
          </a:p>
          <a:p>
            <a:pPr lvl="1"/>
            <a:r>
              <a:rPr lang="en-US" dirty="0" smtClean="0"/>
              <a:t>renaming “IGTF MICS Personal” to “Personal Authentication” and explain</a:t>
            </a:r>
          </a:p>
          <a:p>
            <a:pPr lvl="1"/>
            <a:r>
              <a:rPr lang="en-US" dirty="0" smtClean="0"/>
              <a:t>renaming “IGTF MICS Robot Personal” to “Personal Automated Authentication”?</a:t>
            </a:r>
          </a:p>
          <a:p>
            <a:pPr lvl="1"/>
            <a:r>
              <a:rPr lang="en-US" dirty="0" smtClean="0"/>
              <a:t>forking “IGTF Classic Robot Email”</a:t>
            </a:r>
          </a:p>
          <a:p>
            <a:pPr lvl="2"/>
            <a:r>
              <a:rPr lang="en-US" dirty="0" smtClean="0"/>
              <a:t>Authentication-only (IGTF) profile “Classic Robot Email”</a:t>
            </a:r>
          </a:p>
          <a:p>
            <a:pPr lvl="2"/>
            <a:r>
              <a:rPr lang="en-US" dirty="0" smtClean="0"/>
              <a:t>Email signing profile “</a:t>
            </a:r>
            <a:r>
              <a:rPr lang="en-US" dirty="0" err="1" smtClean="0"/>
              <a:t>Organisation</a:t>
            </a:r>
            <a:r>
              <a:rPr lang="en-US" dirty="0" smtClean="0"/>
              <a:t>-validated S/MIME signing” (i.e. team-based or role-based)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17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83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Other CABF things to keep in mind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Server SSL BR has already been updated</a:t>
            </a:r>
          </a:p>
          <a:p>
            <a:pPr lvl="1"/>
            <a:r>
              <a:rPr lang="en-GB" dirty="0" smtClean="0"/>
              <a:t>the provision for using DC prefixing has been retained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But expect shorter </a:t>
            </a:r>
            <a:r>
              <a:rPr lang="en-GB" dirty="0"/>
              <a:t>validity </a:t>
            </a:r>
            <a:r>
              <a:rPr lang="en-GB" dirty="0" smtClean="0"/>
              <a:t>periods in the future</a:t>
            </a:r>
            <a:endParaRPr lang="en-GB" dirty="0"/>
          </a:p>
          <a:p>
            <a:pPr lvl="1"/>
            <a:r>
              <a:rPr lang="en-GB" dirty="0"/>
              <a:t>start preparing for 90-day </a:t>
            </a:r>
            <a:r>
              <a:rPr lang="en-GB" dirty="0" smtClean="0"/>
              <a:t>max in your service deployment automation systems</a:t>
            </a:r>
            <a:endParaRPr lang="en-GB" dirty="0"/>
          </a:p>
          <a:p>
            <a:pPr lvl="1"/>
            <a:r>
              <a:rPr lang="en-GB" dirty="0"/>
              <a:t>increased use of automation (ACME OV using client </a:t>
            </a:r>
            <a:r>
              <a:rPr lang="en-GB" dirty="0" err="1"/>
              <a:t>ID+secret</a:t>
            </a:r>
            <a:r>
              <a:rPr lang="en-GB" dirty="0"/>
              <a:t>)</a:t>
            </a:r>
          </a:p>
          <a:p>
            <a:pPr lvl="1"/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18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143000" y="4495800"/>
            <a:ext cx="10287000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latin typeface="Courier" pitchFamily="49" charset="0"/>
              </a:rPr>
              <a:t>[</a:t>
            </a:r>
            <a:r>
              <a:rPr lang="en-GB" b="1" dirty="0" err="1">
                <a:latin typeface="Courier" pitchFamily="49" charset="0"/>
              </a:rPr>
              <a:t>root@hekel</a:t>
            </a:r>
            <a:r>
              <a:rPr lang="en-GB" b="1" dirty="0">
                <a:latin typeface="Courier" pitchFamily="49" charset="0"/>
              </a:rPr>
              <a:t> ~]# </a:t>
            </a:r>
            <a:r>
              <a:rPr lang="en-GB" b="1" dirty="0" err="1">
                <a:latin typeface="Courier" pitchFamily="49" charset="0"/>
              </a:rPr>
              <a:t>certbot</a:t>
            </a:r>
            <a:r>
              <a:rPr lang="en-GB" b="1" dirty="0">
                <a:latin typeface="Courier" pitchFamily="49" charset="0"/>
              </a:rPr>
              <a:t> </a:t>
            </a:r>
            <a:r>
              <a:rPr lang="en-GB" b="1" dirty="0" err="1">
                <a:latin typeface="Courier" pitchFamily="49" charset="0"/>
              </a:rPr>
              <a:t>certonly</a:t>
            </a:r>
            <a:r>
              <a:rPr lang="en-GB" b="1" dirty="0">
                <a:latin typeface="Courier" pitchFamily="49" charset="0"/>
              </a:rPr>
              <a:t> </a:t>
            </a:r>
            <a:r>
              <a:rPr lang="en-GB" b="1" dirty="0" smtClean="0">
                <a:latin typeface="Courier" pitchFamily="49" charset="0"/>
              </a:rPr>
              <a:t>\</a:t>
            </a:r>
          </a:p>
          <a:p>
            <a:r>
              <a:rPr lang="en-GB" b="1" dirty="0">
                <a:latin typeface="Courier" pitchFamily="49" charset="0"/>
              </a:rPr>
              <a:t> </a:t>
            </a:r>
            <a:r>
              <a:rPr lang="en-GB" b="1" dirty="0" smtClean="0">
                <a:latin typeface="Courier" pitchFamily="49" charset="0"/>
              </a:rPr>
              <a:t> --</a:t>
            </a:r>
            <a:r>
              <a:rPr lang="en-GB" b="1" dirty="0">
                <a:latin typeface="Courier" pitchFamily="49" charset="0"/>
              </a:rPr>
              <a:t>standalone --non-interactive --agree-</a:t>
            </a:r>
            <a:r>
              <a:rPr lang="en-GB" b="1" dirty="0" err="1">
                <a:latin typeface="Courier" pitchFamily="49" charset="0"/>
              </a:rPr>
              <a:t>tos</a:t>
            </a:r>
            <a:r>
              <a:rPr lang="en-GB" b="1" dirty="0">
                <a:latin typeface="Courier" pitchFamily="49" charset="0"/>
              </a:rPr>
              <a:t> --email davidg@nikhef.nl </a:t>
            </a:r>
            <a:r>
              <a:rPr lang="en-GB" b="1" dirty="0" smtClean="0">
                <a:latin typeface="Courier" pitchFamily="49" charset="0"/>
              </a:rPr>
              <a:t>\</a:t>
            </a:r>
          </a:p>
          <a:p>
            <a:r>
              <a:rPr lang="en-GB" b="1" dirty="0" smtClean="0">
                <a:latin typeface="Courier" pitchFamily="49" charset="0"/>
              </a:rPr>
              <a:t>  --</a:t>
            </a:r>
            <a:r>
              <a:rPr lang="en-GB" b="1" dirty="0">
                <a:latin typeface="Courier" pitchFamily="49" charset="0"/>
              </a:rPr>
              <a:t>server https://acme.sectigo.com/v2/GEANTOV </a:t>
            </a:r>
            <a:r>
              <a:rPr lang="en-GB" b="1" dirty="0" smtClean="0">
                <a:latin typeface="Courier" pitchFamily="49" charset="0"/>
              </a:rPr>
              <a:t>\</a:t>
            </a:r>
          </a:p>
          <a:p>
            <a:r>
              <a:rPr lang="en-GB" b="1" dirty="0" smtClean="0">
                <a:latin typeface="Courier" pitchFamily="49" charset="0"/>
              </a:rPr>
              <a:t>  --</a:t>
            </a:r>
            <a:r>
              <a:rPr lang="en-GB" b="1" dirty="0" err="1">
                <a:latin typeface="Courier" pitchFamily="49" charset="0"/>
              </a:rPr>
              <a:t>eab</a:t>
            </a:r>
            <a:r>
              <a:rPr lang="en-GB" b="1" dirty="0">
                <a:latin typeface="Courier" pitchFamily="49" charset="0"/>
              </a:rPr>
              <a:t>-kid </a:t>
            </a:r>
            <a:r>
              <a:rPr lang="en-GB" b="1" dirty="0" err="1" smtClean="0">
                <a:latin typeface="Courier" pitchFamily="49" charset="0"/>
              </a:rPr>
              <a:t>DUniqueID_forthisclient</a:t>
            </a:r>
            <a:r>
              <a:rPr lang="en-GB" b="1" dirty="0" smtClean="0">
                <a:latin typeface="Courier" pitchFamily="49" charset="0"/>
              </a:rPr>
              <a:t> </a:t>
            </a:r>
            <a:r>
              <a:rPr lang="en-GB" b="1" dirty="0">
                <a:latin typeface="Courier" pitchFamily="49" charset="0"/>
              </a:rPr>
              <a:t>--</a:t>
            </a:r>
            <a:r>
              <a:rPr lang="en-GB" b="1" dirty="0" err="1">
                <a:latin typeface="Courier" pitchFamily="49" charset="0"/>
              </a:rPr>
              <a:t>eab</a:t>
            </a:r>
            <a:r>
              <a:rPr lang="en-GB" b="1" dirty="0">
                <a:latin typeface="Courier" pitchFamily="49" charset="0"/>
              </a:rPr>
              <a:t>-</a:t>
            </a:r>
            <a:r>
              <a:rPr lang="en-GB" b="1" dirty="0" err="1">
                <a:latin typeface="Courier" pitchFamily="49" charset="0"/>
              </a:rPr>
              <a:t>hmac</a:t>
            </a:r>
            <a:r>
              <a:rPr lang="en-GB" b="1" dirty="0">
                <a:latin typeface="Courier" pitchFamily="49" charset="0"/>
              </a:rPr>
              <a:t>-key </a:t>
            </a:r>
            <a:r>
              <a:rPr lang="en-GB" b="1" dirty="0" smtClean="0">
                <a:latin typeface="Courier" pitchFamily="49" charset="0"/>
              </a:rPr>
              <a:t>mv_v3ryl0n9s3cr3tK3y \</a:t>
            </a:r>
          </a:p>
          <a:p>
            <a:r>
              <a:rPr lang="en-GB" b="1" dirty="0" smtClean="0">
                <a:latin typeface="Courier" pitchFamily="49" charset="0"/>
              </a:rPr>
              <a:t>  --</a:t>
            </a:r>
            <a:r>
              <a:rPr lang="en-GB" b="1" dirty="0">
                <a:latin typeface="Courier" pitchFamily="49" charset="0"/>
              </a:rPr>
              <a:t>domain hekel.nikhef.nl --cert-name </a:t>
            </a:r>
            <a:r>
              <a:rPr lang="en-GB" b="1" dirty="0" err="1">
                <a:latin typeface="Courier" pitchFamily="49" charset="0"/>
              </a:rPr>
              <a:t>OVGEANTcert</a:t>
            </a:r>
            <a:endParaRPr lang="en-GB" b="1" dirty="0">
              <a:latin typeface="Courier" pitchFamily="49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65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Security Baseline </a:t>
            </a:r>
            <a:br>
              <a:rPr lang="en-US" dirty="0" smtClean="0"/>
            </a:br>
            <a:r>
              <a:rPr lang="en-US" dirty="0" smtClean="0"/>
              <a:t>for diverse infrastructures and the EOSC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European Open Science Cloud</a:t>
            </a:r>
          </a:p>
          <a:p>
            <a:r>
              <a:rPr lang="en-US" dirty="0" smtClean="0"/>
              <a:t>EOSC Security Baseline</a:t>
            </a:r>
          </a:p>
          <a:p>
            <a:r>
              <a:rPr lang="en-US" dirty="0" smtClean="0"/>
              <a:t>Evolving the Policy Development Kit in WISE SCI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19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09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Meanwhile in the </a:t>
            </a:r>
            <a:r>
              <a:rPr lang="en-US" dirty="0" err="1" smtClean="0"/>
              <a:t>EUGridPMA</a:t>
            </a:r>
            <a:r>
              <a:rPr lang="en-US" dirty="0" smtClean="0"/>
              <a:t>+ …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09600" y="3048000"/>
            <a:ext cx="10972800" cy="3078164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EUGridPMA</a:t>
            </a:r>
            <a:r>
              <a:rPr lang="en-US" dirty="0" smtClean="0"/>
              <a:t> - constituency and developments</a:t>
            </a:r>
          </a:p>
          <a:p>
            <a:r>
              <a:rPr lang="en-US" dirty="0" smtClean="0"/>
              <a:t>S/MIME </a:t>
            </a:r>
            <a:r>
              <a:rPr lang="en-US" dirty="0"/>
              <a:t>BR – separating authentication and email signing</a:t>
            </a:r>
          </a:p>
          <a:p>
            <a:r>
              <a:rPr lang="en-US" dirty="0" smtClean="0"/>
              <a:t>European Open Science – Security in the EOSC Interoperability Framework</a:t>
            </a:r>
          </a:p>
          <a:p>
            <a:r>
              <a:rPr lang="en-US" dirty="0" smtClean="0"/>
              <a:t>Attribute Authority Operations guideline</a:t>
            </a:r>
          </a:p>
          <a:p>
            <a:r>
              <a:rPr lang="en-US" dirty="0" smtClean="0"/>
              <a:t>Enabling Communities with GÉANT in GN5-1</a:t>
            </a:r>
          </a:p>
          <a:p>
            <a:r>
              <a:rPr lang="en-US" dirty="0" smtClean="0"/>
              <a:t>AARC’s Technical Revision for Enhanced Effectiveness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0" y="1623552"/>
            <a:ext cx="1581955" cy="678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A93147-F511-F248-B98B-983D3157B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361" y="1471593"/>
            <a:ext cx="976351" cy="976351"/>
          </a:xfrm>
          <a:prstGeom prst="rect">
            <a:avLst/>
          </a:prstGeom>
        </p:spPr>
      </p:pic>
      <p:pic>
        <p:nvPicPr>
          <p:cNvPr id="9" name="Graphic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r:embed="rId6"/>
              </a:ext>
            </a:extLst>
          </a:blip>
          <a:stretch>
            <a:fillRect/>
          </a:stretch>
        </p:blipFill>
        <p:spPr>
          <a:xfrm>
            <a:off x="7350064" y="1623552"/>
            <a:ext cx="1333668" cy="721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88" y="1636050"/>
            <a:ext cx="1219200" cy="696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40" y="1395766"/>
            <a:ext cx="1691160" cy="112800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159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582400" cy="820479"/>
          </a:xfrm>
        </p:spPr>
        <p:txBody>
          <a:bodyPr>
            <a:noAutofit/>
          </a:bodyPr>
          <a:lstStyle/>
          <a:p>
            <a:r>
              <a:rPr lang="en-US" sz="3600" dirty="0"/>
              <a:t>European Open Science </a:t>
            </a:r>
            <a:r>
              <a:rPr lang="en-US" sz="3600" dirty="0" smtClean="0"/>
              <a:t>Cloud - Interconnecting communities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218863" y="6356350"/>
            <a:ext cx="973137" cy="365125"/>
          </a:xfrm>
        </p:spPr>
        <p:txBody>
          <a:bodyPr/>
          <a:lstStyle/>
          <a:p>
            <a:pPr defTabSz="412740" hangingPunct="0"/>
            <a:fld id="{86CB4B4D-7CA3-9044-876B-883B54F8677D}" type="slidenum">
              <a:rPr lang="en-US" kern="0">
                <a:latin typeface="Arial"/>
                <a:cs typeface="Arial"/>
                <a:sym typeface="Arial"/>
              </a:rPr>
              <a:pPr defTabSz="412740" hangingPunct="0"/>
              <a:t>20</a:t>
            </a:fld>
            <a:endParaRPr lang="en-US" kern="0"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143625"/>
            <a:ext cx="8777288" cy="666750"/>
          </a:xfrm>
        </p:spPr>
        <p:txBody>
          <a:bodyPr/>
          <a:lstStyle/>
          <a:p>
            <a:pPr defTabSz="412740" hangingPunct="0"/>
            <a:r>
              <a:rPr lang="en-US" kern="0" smtClean="0">
                <a:latin typeface="Arial"/>
                <a:cs typeface="Arial"/>
              </a:rPr>
              <a:t>European and EUGridPMA developments - APGridPMA</a:t>
            </a:r>
            <a:endParaRPr lang="nl-NL" kern="0" dirty="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9C9C3A-180D-104A-A16F-0914FEBF9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535" y="980311"/>
            <a:ext cx="9123152" cy="564642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665724A-A682-9140-AE4A-F2950381FE2B}"/>
              </a:ext>
            </a:extLst>
          </p:cNvPr>
          <p:cNvSpPr/>
          <p:nvPr/>
        </p:nvSpPr>
        <p:spPr>
          <a:xfrm>
            <a:off x="3223472" y="4413018"/>
            <a:ext cx="1186688" cy="95910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40" hangingPunct="0"/>
            <a:endParaRPr lang="en-US" sz="3500" kern="0" cap="all">
              <a:solidFill>
                <a:srgbClr val="E6223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1E177-AA52-564B-A522-8FE77F35D2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r="47334"/>
          <a:stretch/>
        </p:blipFill>
        <p:spPr>
          <a:xfrm>
            <a:off x="1976787" y="5122351"/>
            <a:ext cx="1840029" cy="55900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FA9BC31-5329-B949-88F4-BEF118F83773}"/>
              </a:ext>
            </a:extLst>
          </p:cNvPr>
          <p:cNvSpPr/>
          <p:nvPr/>
        </p:nvSpPr>
        <p:spPr>
          <a:xfrm>
            <a:off x="6705685" y="1784260"/>
            <a:ext cx="1069945" cy="864751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40" hangingPunct="0"/>
            <a:endParaRPr lang="en-US" sz="3500" kern="0" cap="all">
              <a:solidFill>
                <a:srgbClr val="E6223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73AED3-D676-EA40-931F-9C2218CD5FBF}"/>
              </a:ext>
            </a:extLst>
          </p:cNvPr>
          <p:cNvSpPr/>
          <p:nvPr/>
        </p:nvSpPr>
        <p:spPr>
          <a:xfrm>
            <a:off x="7632884" y="2337086"/>
            <a:ext cx="1022377" cy="82630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40" hangingPunct="0"/>
            <a:endParaRPr lang="en-US" sz="3500" kern="0" cap="all">
              <a:solidFill>
                <a:srgbClr val="E6223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E28737-55C0-FF41-850A-881D17E7C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417" y="2326513"/>
            <a:ext cx="2629719" cy="5495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0AA901-F7D4-A84B-8919-4F6448BC8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23" y="2125280"/>
            <a:ext cx="3172432" cy="6170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46851" y="5889416"/>
            <a:ext cx="3745149" cy="3830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733" tIns="67733" rIns="67733" bIns="67733" numCol="1" spcCol="38100" rtlCol="0" anchor="ctr">
            <a:spAutoFit/>
          </a:bodyPr>
          <a:lstStyle/>
          <a:p>
            <a:pPr defTabSz="1100639" hangingPunct="0"/>
            <a:r>
              <a:rPr lang="en-US" sz="1600" kern="0" dirty="0">
                <a:solidFill>
                  <a:srgbClr val="6F2575"/>
                </a:solidFill>
                <a:latin typeface="Arial"/>
                <a:cs typeface="Arial"/>
                <a:sym typeface="Arial"/>
              </a:rPr>
              <a:t>https://aarc-community.org/about/aegis/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4099" y="1027931"/>
            <a:ext cx="1105504" cy="84538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7858C7E-1421-0543-B7D4-D0DACE0EC0CE}"/>
              </a:ext>
            </a:extLst>
          </p:cNvPr>
          <p:cNvSpPr/>
          <p:nvPr/>
        </p:nvSpPr>
        <p:spPr>
          <a:xfrm>
            <a:off x="3377851" y="1787671"/>
            <a:ext cx="1186688" cy="95910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40" hangingPunct="0"/>
            <a:endParaRPr lang="en-US" sz="3500" kern="0" cap="all">
              <a:solidFill>
                <a:srgbClr val="E6223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99" y="4525152"/>
            <a:ext cx="1571379" cy="1277892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665724A-A682-9140-AE4A-F2950381FE2B}"/>
              </a:ext>
            </a:extLst>
          </p:cNvPr>
          <p:cNvSpPr/>
          <p:nvPr/>
        </p:nvSpPr>
        <p:spPr>
          <a:xfrm>
            <a:off x="7165095" y="4374558"/>
            <a:ext cx="1186688" cy="95910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2740" hangingPunct="0"/>
            <a:endParaRPr lang="en-US" sz="3500" kern="0" cap="all">
              <a:solidFill>
                <a:srgbClr val="E6223C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66" y="5204851"/>
            <a:ext cx="1330719" cy="83288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187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ecosystem more than just the </a:t>
            </a:r>
            <a:r>
              <a:rPr lang="en-US" dirty="0" smtClean="0"/>
              <a:t>infrastructure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12740" hangingPunct="0"/>
            <a:r>
              <a:rPr lang="en-US" kern="0" dirty="0" smtClean="0">
                <a:latin typeface="Arial"/>
                <a:cs typeface="Arial"/>
              </a:rPr>
              <a:t>European and </a:t>
            </a:r>
            <a:r>
              <a:rPr lang="en-US" kern="0" dirty="0" err="1" smtClean="0">
                <a:latin typeface="Arial"/>
                <a:cs typeface="Arial"/>
              </a:rPr>
              <a:t>EUGridPMA</a:t>
            </a:r>
            <a:r>
              <a:rPr lang="en-US" kern="0" dirty="0" smtClean="0">
                <a:latin typeface="Arial"/>
                <a:cs typeface="Arial"/>
              </a:rPr>
              <a:t> developments - </a:t>
            </a:r>
            <a:r>
              <a:rPr lang="en-US" kern="0" dirty="0" err="1" smtClean="0">
                <a:latin typeface="Arial"/>
                <a:cs typeface="Arial"/>
              </a:rPr>
              <a:t>APGridPMA</a:t>
            </a:r>
            <a:endParaRPr lang="nl-NL" kern="0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2740" hangingPunct="0"/>
            <a:fld id="{86CB4B4D-7CA3-9044-876B-883B54F8677D}" type="slidenum">
              <a:rPr lang="en-GB" kern="0">
                <a:latin typeface="Arial"/>
                <a:cs typeface="Arial"/>
                <a:sym typeface="Arial"/>
              </a:rPr>
              <a:pPr defTabSz="412740" hangingPunct="0"/>
              <a:t>21</a:t>
            </a:fld>
            <a:endParaRPr lang="en-GB" kern="0">
              <a:latin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742" y="1037833"/>
            <a:ext cx="5591174" cy="3161065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575733" y="5941861"/>
            <a:ext cx="4612373" cy="3214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733" tIns="67733" rIns="67733" bIns="67733" numCol="1" spcCol="38100" rtlCol="0" anchor="ctr">
            <a:spAutoFit/>
          </a:bodyPr>
          <a:lstStyle/>
          <a:p>
            <a:pPr defTabSz="1100639" hangingPunct="0"/>
            <a:r>
              <a:rPr lang="en-GB" sz="1200" kern="0" dirty="0">
                <a:solidFill>
                  <a:srgbClr val="6F2575"/>
                </a:solidFill>
                <a:latin typeface="Arial"/>
                <a:cs typeface="Arial"/>
                <a:sym typeface="Arial"/>
              </a:rPr>
              <a:t>EOSC Portal (https://www.eosc-portal.eu/) – as built by </a:t>
            </a:r>
            <a:r>
              <a:rPr lang="en-GB" sz="1200" kern="0" dirty="0" err="1">
                <a:solidFill>
                  <a:srgbClr val="6F2575"/>
                </a:solidFill>
                <a:latin typeface="Arial"/>
                <a:cs typeface="Arial"/>
                <a:sym typeface="Arial"/>
              </a:rPr>
              <a:t>EOSChub</a:t>
            </a:r>
            <a:endParaRPr lang="en-GB" sz="1200" kern="0" dirty="0">
              <a:solidFill>
                <a:srgbClr val="6F257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478" r="14647" b="18447"/>
          <a:stretch/>
        </p:blipFill>
        <p:spPr>
          <a:xfrm>
            <a:off x="575733" y="2837841"/>
            <a:ext cx="4767298" cy="3064692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8686800" y="5782842"/>
            <a:ext cx="3425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 smtClean="0">
                <a:solidFill>
                  <a:srgbClr val="C00000"/>
                </a:solidFill>
              </a:rPr>
              <a:t>circle diagram: from Ignacio </a:t>
            </a:r>
            <a:r>
              <a:rPr lang="en-GB" sz="1000" dirty="0" err="1" smtClean="0">
                <a:solidFill>
                  <a:srgbClr val="C00000"/>
                </a:solidFill>
              </a:rPr>
              <a:t>Blanquer’s</a:t>
            </a:r>
            <a:r>
              <a:rPr lang="en-GB" sz="1000" dirty="0" smtClean="0">
                <a:solidFill>
                  <a:srgbClr val="C00000"/>
                </a:solidFill>
              </a:rPr>
              <a:t> ISGC 2022 keynote</a:t>
            </a:r>
            <a:br>
              <a:rPr lang="en-GB" sz="1000" dirty="0" smtClean="0">
                <a:solidFill>
                  <a:srgbClr val="C00000"/>
                </a:solidFill>
              </a:rPr>
            </a:br>
            <a:r>
              <a:rPr lang="en-US" sz="1000" spc="-5" dirty="0">
                <a:solidFill>
                  <a:srgbClr val="C00000"/>
                </a:solidFill>
                <a:cs typeface="Calibri"/>
              </a:rPr>
              <a:t>Digital Skills </a:t>
            </a:r>
            <a:r>
              <a:rPr lang="en-US" sz="1000" spc="-10" dirty="0">
                <a:solidFill>
                  <a:srgbClr val="C00000"/>
                </a:solidFill>
                <a:cs typeface="Calibri"/>
              </a:rPr>
              <a:t>for </a:t>
            </a:r>
            <a:r>
              <a:rPr lang="en-US" sz="1000" spc="-25" dirty="0">
                <a:solidFill>
                  <a:srgbClr val="C00000"/>
                </a:solidFill>
                <a:cs typeface="Calibri"/>
              </a:rPr>
              <a:t>FAIR </a:t>
            </a:r>
            <a:r>
              <a:rPr lang="en-US" sz="1000" spc="-20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1000" dirty="0">
                <a:solidFill>
                  <a:srgbClr val="C00000"/>
                </a:solidFill>
                <a:cs typeface="Calibri"/>
              </a:rPr>
              <a:t>and </a:t>
            </a:r>
            <a:r>
              <a:rPr lang="en-US" sz="1000" spc="-5" dirty="0">
                <a:solidFill>
                  <a:srgbClr val="C00000"/>
                </a:solidFill>
                <a:cs typeface="Calibri"/>
              </a:rPr>
              <a:t>open science </a:t>
            </a:r>
            <a:r>
              <a:rPr lang="en-US" sz="1000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1000" spc="-5" dirty="0" smtClean="0">
                <a:solidFill>
                  <a:srgbClr val="C00000"/>
                </a:solidFill>
                <a:cs typeface="Calibri"/>
              </a:rPr>
              <a:t>doi.org/10.2777/59065</a:t>
            </a:r>
            <a:endParaRPr lang="en-US" sz="1000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10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29400" y="1272325"/>
            <a:ext cx="5803586" cy="410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09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EOSC ecosystem – core and an ‘exchange’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22</a:t>
            </a:fld>
            <a:endParaRPr lang="en-GB"/>
          </a:p>
        </p:txBody>
      </p:sp>
      <p:pic>
        <p:nvPicPr>
          <p:cNvPr id="6" name="Google Shape;142;gf1d7537519_0_56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9227" y="1293475"/>
            <a:ext cx="7559261" cy="511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89066" y="5460967"/>
            <a:ext cx="1328652" cy="7159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194756" y="4289778"/>
            <a:ext cx="4865511" cy="20432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319912" y="2246490"/>
            <a:ext cx="282221" cy="101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594090" y="3262490"/>
            <a:ext cx="282221" cy="101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226757" y="4605867"/>
            <a:ext cx="1219200" cy="2822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44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r="815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0" y="2624138"/>
            <a:ext cx="3735388" cy="1462087"/>
          </a:xfrm>
          <a:solidFill>
            <a:srgbClr val="000000">
              <a:alpha val="60000"/>
            </a:srgbClr>
          </a:solidFill>
          <a:ln>
            <a:solidFill>
              <a:srgbClr val="E3D88B"/>
            </a:solidFill>
          </a:ln>
        </p:spPr>
        <p:txBody>
          <a:bodyPr lIns="121920" tIns="121920" rIns="121920" bIns="121920">
            <a:normAutofit fontScale="92500"/>
          </a:bodyPr>
          <a:lstStyle/>
          <a:p>
            <a:r>
              <a:rPr lang="en-GB" b="1" dirty="0" smtClean="0">
                <a:solidFill>
                  <a:srgbClr val="E3D88B"/>
                </a:solidFill>
              </a:rPr>
              <a:t>From</a:t>
            </a:r>
            <a:r>
              <a:rPr lang="en-GB" dirty="0" smtClean="0">
                <a:solidFill>
                  <a:srgbClr val="E3D88B"/>
                </a:solidFill>
              </a:rPr>
              <a:t> </a:t>
            </a:r>
            <a:r>
              <a:rPr lang="en-GB" i="1" dirty="0" smtClean="0">
                <a:solidFill>
                  <a:srgbClr val="E3D88B"/>
                </a:solidFill>
              </a:rPr>
              <a:t>promoting and monitoring capabilities </a:t>
            </a:r>
            <a:br>
              <a:rPr lang="en-GB" i="1" dirty="0" smtClean="0">
                <a:solidFill>
                  <a:srgbClr val="E3D88B"/>
                </a:solidFill>
              </a:rPr>
            </a:br>
            <a:r>
              <a:rPr lang="en-GB" b="1" dirty="0">
                <a:solidFill>
                  <a:srgbClr val="E3D88B"/>
                </a:solidFill>
              </a:rPr>
              <a:t>t</a:t>
            </a:r>
            <a:r>
              <a:rPr lang="en-GB" b="1" dirty="0" smtClean="0">
                <a:solidFill>
                  <a:srgbClr val="E3D88B"/>
                </a:solidFill>
              </a:rPr>
              <a:t>o</a:t>
            </a:r>
            <a:r>
              <a:rPr lang="en-GB" dirty="0" smtClean="0">
                <a:solidFill>
                  <a:srgbClr val="E3D88B"/>
                </a:solidFill>
              </a:rPr>
              <a:t> </a:t>
            </a:r>
            <a:r>
              <a:rPr lang="en-GB" i="1" dirty="0" smtClean="0">
                <a:solidFill>
                  <a:srgbClr val="E3D88B"/>
                </a:solidFill>
              </a:rPr>
              <a:t>managing core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18863" y="6356350"/>
            <a:ext cx="973137" cy="365125"/>
          </a:xfrm>
        </p:spPr>
        <p:txBody>
          <a:bodyPr/>
          <a:lstStyle/>
          <a:p>
            <a:pPr defTabSz="412740" hangingPunct="0"/>
            <a:fld id="{86CB4B4D-7CA3-9044-876B-883B54F8677D}" type="slidenum">
              <a:rPr lang="en-GB" kern="0">
                <a:latin typeface="Arial"/>
                <a:cs typeface="Arial"/>
                <a:sym typeface="Arial"/>
              </a:rPr>
              <a:pPr defTabSz="412740" hangingPunct="0"/>
              <a:t>23</a:t>
            </a:fld>
            <a:endParaRPr lang="en-GB" kern="0"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143625"/>
            <a:ext cx="8777288" cy="666750"/>
          </a:xfrm>
        </p:spPr>
        <p:txBody>
          <a:bodyPr/>
          <a:lstStyle/>
          <a:p>
            <a:pPr defTabSz="412740" hangingPunct="0"/>
            <a:r>
              <a:rPr lang="en-US" kern="0" smtClean="0">
                <a:latin typeface="Arial"/>
                <a:cs typeface="Arial"/>
              </a:rPr>
              <a:t>European and EUGridPMA developments - APGridPMA</a:t>
            </a:r>
            <a:endParaRPr lang="nl-NL" kern="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4454" y="6049252"/>
            <a:ext cx="3607291" cy="465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7733" tIns="67733" rIns="67733" bIns="67733" numCol="1" spcCol="38100" rtlCol="0" anchor="ctr">
            <a:spAutoFit/>
          </a:bodyPr>
          <a:lstStyle/>
          <a:p>
            <a:pPr algn="r" defTabSz="1100639" hangingPunct="0"/>
            <a: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  <a:t>Photo </a:t>
            </a:r>
            <a:r>
              <a:rPr lang="en-GB" sz="1067" kern="0" dirty="0" err="1">
                <a:solidFill>
                  <a:srgbClr val="847820"/>
                </a:solidFill>
                <a:latin typeface="Arial"/>
                <a:cs typeface="Arial"/>
                <a:sym typeface="Arial"/>
              </a:rPr>
              <a:t>Hippokrates</a:t>
            </a:r>
            <a: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  <a:t> tomb: </a:t>
            </a:r>
            <a:r>
              <a:rPr lang="en-GB" sz="1067" kern="0" dirty="0" err="1">
                <a:solidFill>
                  <a:srgbClr val="847820"/>
                </a:solidFill>
                <a:latin typeface="Arial"/>
                <a:cs typeface="Arial"/>
                <a:sym typeface="Arial"/>
              </a:rPr>
              <a:t>Melania</a:t>
            </a:r>
            <a: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1067" kern="0" dirty="0" err="1">
                <a:solidFill>
                  <a:srgbClr val="847820"/>
                </a:solidFill>
                <a:latin typeface="Arial"/>
                <a:cs typeface="Arial"/>
                <a:sym typeface="Arial"/>
              </a:rPr>
              <a:t>Stubos</a:t>
            </a:r>
            <a: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  <a:t>, CC-BY-SA-3.0</a:t>
            </a:r>
            <a:b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</a:br>
            <a:r>
              <a:rPr lang="en-GB" sz="1067" kern="0" dirty="0">
                <a:solidFill>
                  <a:srgbClr val="847820"/>
                </a:solidFill>
                <a:latin typeface="Arial"/>
                <a:cs typeface="Arial"/>
                <a:sym typeface="Arial"/>
              </a:rPr>
              <a:t>http://himetop.wikidot.com/hippocrates-funeral-monument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5477165" y="1659255"/>
            <a:ext cx="6592303" cy="2754429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solidFill>
              <a:srgbClr val="E3D88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20" tIns="121920" rIns="121920" bIns="12192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412740"/>
            <a:r>
              <a:rPr lang="en-GB" sz="2400" b="1" kern="0" dirty="0">
                <a:solidFill>
                  <a:srgbClr val="E3D88B"/>
                </a:solidFill>
                <a:latin typeface="Arial"/>
                <a:cs typeface="Arial"/>
              </a:rPr>
              <a:t>A service provider should</a:t>
            </a:r>
          </a:p>
          <a:p>
            <a:pPr marL="457189" indent="-457189" defTabSz="412740">
              <a:buFont typeface="Arial" panose="020B0604020202020204" pitchFamily="34" charset="0"/>
              <a:buChar char="•"/>
            </a:pPr>
            <a:r>
              <a:rPr lang="en-GB" sz="2400" b="1" kern="0" dirty="0">
                <a:solidFill>
                  <a:srgbClr val="E3D88B"/>
                </a:solidFill>
                <a:latin typeface="Arial"/>
                <a:cs typeface="Arial"/>
              </a:rPr>
              <a:t>do no harm</a:t>
            </a: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 to interests &amp; assets of users</a:t>
            </a:r>
          </a:p>
          <a:p>
            <a:pPr marL="457189" indent="-457189" defTabSz="412740">
              <a:buFont typeface="Arial" panose="020B0604020202020204" pitchFamily="34" charset="0"/>
              <a:buChar char="•"/>
            </a:pPr>
            <a:r>
              <a:rPr lang="en-GB" sz="2400" b="1" kern="0" dirty="0">
                <a:solidFill>
                  <a:srgbClr val="E3D88B"/>
                </a:solidFill>
                <a:latin typeface="Arial"/>
                <a:cs typeface="Arial"/>
              </a:rPr>
              <a:t>not expose </a:t>
            </a:r>
            <a:r>
              <a:rPr lang="en-GB" sz="2400" b="1" i="1" kern="0" dirty="0">
                <a:solidFill>
                  <a:srgbClr val="E3D88B"/>
                </a:solidFill>
                <a:latin typeface="Arial"/>
                <a:cs typeface="Arial"/>
              </a:rPr>
              <a:t>other </a:t>
            </a: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service providers </a:t>
            </a:r>
            <a:b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</a:b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in the EOSC ecosystem to enlarged risk </a:t>
            </a:r>
            <a:b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</a:b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as a result of </a:t>
            </a:r>
            <a:r>
              <a:rPr lang="en-GB" sz="2400" i="1" kern="0" dirty="0">
                <a:solidFill>
                  <a:srgbClr val="E3D88B"/>
                </a:solidFill>
                <a:latin typeface="Arial"/>
                <a:cs typeface="Arial"/>
              </a:rPr>
              <a:t>their </a:t>
            </a: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participation in EOSC</a:t>
            </a:r>
          </a:p>
          <a:p>
            <a:pPr marL="457189" indent="-457189" defTabSz="412740">
              <a:buFont typeface="Arial" panose="020B0604020202020204" pitchFamily="34" charset="0"/>
              <a:buChar char="•"/>
            </a:pPr>
            <a:r>
              <a:rPr lang="en-GB" sz="2400" b="1" kern="0" dirty="0">
                <a:solidFill>
                  <a:srgbClr val="E3D88B"/>
                </a:solidFill>
                <a:latin typeface="Arial"/>
                <a:cs typeface="Arial"/>
              </a:rPr>
              <a:t>be transparent</a:t>
            </a: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 about its </a:t>
            </a:r>
            <a:r>
              <a:rPr lang="en-GB" sz="2400" kern="0" dirty="0" err="1">
                <a:solidFill>
                  <a:srgbClr val="E3D88B"/>
                </a:solidFill>
                <a:latin typeface="Arial"/>
                <a:cs typeface="Arial"/>
              </a:rPr>
              <a:t>infosec</a:t>
            </a:r>
            <a:r>
              <a:rPr lang="en-GB" sz="2400" kern="0" dirty="0">
                <a:solidFill>
                  <a:srgbClr val="E3D88B"/>
                </a:solidFill>
                <a:latin typeface="Arial"/>
                <a:cs typeface="Arial"/>
              </a:rPr>
              <a:t> maturity and risk to its customers and suppliers </a:t>
            </a: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123536" y="4679064"/>
            <a:ext cx="11945931" cy="437933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21920" tIns="0" rIns="121920" bIns="0"/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6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857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75" b="0" i="0" u="none" strike="noStrike" cap="none" spc="0" baseline="0">
                <a:ln>
                  <a:noFill/>
                </a:ln>
                <a:solidFill>
                  <a:schemeClr val="tx2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1714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8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2571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3429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0" i="0" u="none" strike="noStrike" cap="none" spc="0" baseline="0">
                <a:ln>
                  <a:noFill/>
                </a:ln>
                <a:solidFill>
                  <a:schemeClr val="accent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2862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51435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600075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68580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13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defTabSz="412740"/>
            <a:r>
              <a:rPr lang="en-GB" sz="2751" kern="0" dirty="0">
                <a:solidFill>
                  <a:srgbClr val="E3D88B"/>
                </a:solidFill>
                <a:latin typeface="Arial"/>
                <a:cs typeface="Arial"/>
              </a:rPr>
              <a:t>this will mean </a:t>
            </a:r>
            <a:r>
              <a:rPr lang="en-GB" sz="2751" i="1" kern="0" dirty="0">
                <a:solidFill>
                  <a:srgbClr val="E3D88B"/>
                </a:solidFill>
                <a:latin typeface="Arial"/>
                <a:cs typeface="Arial"/>
              </a:rPr>
              <a:t>some minimum requirements </a:t>
            </a:r>
            <a:r>
              <a:rPr lang="en-GB" sz="2751" kern="0" dirty="0">
                <a:solidFill>
                  <a:srgbClr val="E3D88B"/>
                </a:solidFill>
                <a:latin typeface="Arial"/>
                <a:cs typeface="Arial"/>
              </a:rPr>
              <a:t>in the Rules of Participation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ED1544"/>
                </a:solidFill>
              </a:rPr>
              <a:t>Back to Basics: </a:t>
            </a:r>
            <a:br>
              <a:rPr lang="en-GB" dirty="0" smtClean="0">
                <a:solidFill>
                  <a:srgbClr val="ED1544"/>
                </a:solidFill>
              </a:rPr>
            </a:br>
            <a:r>
              <a:rPr lang="en-GB" dirty="0" smtClean="0">
                <a:solidFill>
                  <a:srgbClr val="ED1544"/>
                </a:solidFill>
              </a:rPr>
              <a:t>the few tenets for the ecosystem security</a:t>
            </a:r>
            <a:endParaRPr lang="en-GB" dirty="0">
              <a:solidFill>
                <a:srgbClr val="ED154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64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5646" y="1400212"/>
            <a:ext cx="10745754" cy="43384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Original AARC PDK version of “Service </a:t>
            </a:r>
            <a:r>
              <a:rPr lang="en-GB" dirty="0"/>
              <a:t>Operations” </a:t>
            </a:r>
            <a:r>
              <a:rPr lang="en-GB" dirty="0" smtClean="0"/>
              <a:t>was specific &amp; prescriptive</a:t>
            </a:r>
            <a:endParaRPr lang="en-GB" dirty="0"/>
          </a:p>
          <a:p>
            <a:endParaRPr lang="en-GB" dirty="0" smtClean="0">
              <a:solidFill>
                <a:srgbClr val="F6791C"/>
              </a:solidFill>
            </a:endParaRPr>
          </a:p>
          <a:p>
            <a:r>
              <a:rPr lang="en-GB" dirty="0" smtClean="0">
                <a:solidFill>
                  <a:srgbClr val="F6791C"/>
                </a:solidFill>
              </a:rPr>
              <a:t>includes ‘</a:t>
            </a:r>
            <a:r>
              <a:rPr lang="en-GB" dirty="0">
                <a:solidFill>
                  <a:srgbClr val="F6791C"/>
                </a:solidFill>
              </a:rPr>
              <a:t>service-internal’ </a:t>
            </a:r>
            <a:r>
              <a:rPr lang="en-GB" dirty="0" smtClean="0">
                <a:solidFill>
                  <a:srgbClr val="F6791C"/>
                </a:solidFill>
              </a:rPr>
              <a:t/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operations </a:t>
            </a:r>
            <a:r>
              <a:rPr lang="en-GB" dirty="0">
                <a:solidFill>
                  <a:srgbClr val="F6791C"/>
                </a:solidFill>
              </a:rPr>
              <a:t>and software</a:t>
            </a:r>
          </a:p>
          <a:p>
            <a:r>
              <a:rPr lang="en-GB" dirty="0">
                <a:solidFill>
                  <a:srgbClr val="F6791C"/>
                </a:solidFill>
              </a:rPr>
              <a:t>embedded in the PDK </a:t>
            </a:r>
            <a:r>
              <a:rPr lang="en-GB" dirty="0" smtClean="0">
                <a:solidFill>
                  <a:srgbClr val="F6791C"/>
                </a:solidFill>
              </a:rPr>
              <a:t/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document suite:</a:t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does not </a:t>
            </a:r>
            <a:r>
              <a:rPr lang="en-GB" dirty="0">
                <a:solidFill>
                  <a:srgbClr val="F6791C"/>
                </a:solidFill>
              </a:rPr>
              <a:t>work well as </a:t>
            </a:r>
            <a:r>
              <a:rPr lang="en-GB" dirty="0" smtClean="0">
                <a:solidFill>
                  <a:srgbClr val="F6791C"/>
                </a:solidFill>
              </a:rPr>
              <a:t/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a </a:t>
            </a:r>
            <a:r>
              <a:rPr lang="en-GB" dirty="0">
                <a:solidFill>
                  <a:srgbClr val="F6791C"/>
                </a:solidFill>
              </a:rPr>
              <a:t>‘stand-alone’ document</a:t>
            </a:r>
          </a:p>
          <a:p>
            <a:r>
              <a:rPr lang="en-GB" dirty="0" smtClean="0">
                <a:solidFill>
                  <a:srgbClr val="F6791C"/>
                </a:solidFill>
              </a:rPr>
              <a:t>has built-in assumption of </a:t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coherent </a:t>
            </a:r>
            <a:r>
              <a:rPr lang="en-GB" dirty="0">
                <a:solidFill>
                  <a:srgbClr val="F6791C"/>
                </a:solidFill>
              </a:rPr>
              <a:t>and </a:t>
            </a:r>
            <a:r>
              <a:rPr lang="en-GB" dirty="0" smtClean="0">
                <a:solidFill>
                  <a:srgbClr val="F6791C"/>
                </a:solidFill>
              </a:rPr>
              <a:t>coordinated </a:t>
            </a:r>
            <a:br>
              <a:rPr lang="en-GB" dirty="0" smtClean="0">
                <a:solidFill>
                  <a:srgbClr val="F6791C"/>
                </a:solidFill>
              </a:rPr>
            </a:br>
            <a:r>
              <a:rPr lang="en-GB" dirty="0" smtClean="0">
                <a:solidFill>
                  <a:srgbClr val="F6791C"/>
                </a:solidFill>
              </a:rPr>
              <a:t>single infrastructure </a:t>
            </a:r>
            <a:endParaRPr lang="en-GB" dirty="0">
              <a:solidFill>
                <a:srgbClr val="F6791C"/>
              </a:solidFill>
            </a:endParaRPr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24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Security: from infrastructure to ecosystem view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15" y="2292412"/>
            <a:ext cx="7346318" cy="3446231"/>
          </a:xfrm>
          <a:prstGeom prst="rect">
            <a:avLst/>
          </a:prstGeom>
          <a:ln>
            <a:solidFill>
              <a:srgbClr val="003F5E"/>
            </a:solidFill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65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EOSC Baseline Process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25</a:t>
            </a:fld>
            <a:endParaRPr lang="en-GB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44502" y="1439333"/>
            <a:ext cx="6489698" cy="47376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2000" b="1" dirty="0" smtClean="0"/>
              <a:t>Co-development of EOSC Future &amp; AARC Policy Community</a:t>
            </a:r>
          </a:p>
          <a:p>
            <a:r>
              <a:rPr lang="en-GB" sz="2000" dirty="0" smtClean="0"/>
              <a:t>version based on UK-IRIS evolution of the AARC PDK</a:t>
            </a:r>
          </a:p>
          <a:p>
            <a:r>
              <a:rPr lang="en-GB" sz="2000" dirty="0" smtClean="0"/>
              <a:t>specifically geared towards the looser EOSC ecosystem</a:t>
            </a:r>
          </a:p>
          <a:p>
            <a:r>
              <a:rPr lang="en-GB" sz="2000" dirty="0" smtClean="0"/>
              <a:t>mindful of urgent need for collective coherent response</a:t>
            </a:r>
          </a:p>
          <a:p>
            <a:endParaRPr lang="en-GB" sz="2000" dirty="0" smtClean="0"/>
          </a:p>
          <a:p>
            <a:pPr marL="0" indent="0">
              <a:buFont typeface="Arial" pitchFamily="34" charset="0"/>
              <a:buNone/>
            </a:pPr>
            <a:r>
              <a:rPr lang="en-GB" sz="2000" b="1" dirty="0" smtClean="0"/>
              <a:t>AARC Policy team consultation &gt; AEGIS &gt; EOSC</a:t>
            </a:r>
          </a:p>
          <a:p>
            <a:r>
              <a:rPr lang="en-GB" sz="2000" dirty="0" smtClean="0"/>
              <a:t>just 12 itemised points: </a:t>
            </a:r>
            <a:r>
              <a:rPr lang="en-GB" sz="2000" dirty="0" smtClean="0">
                <a:hlinkClick r:id="rId2"/>
              </a:rPr>
              <a:t>https</a:t>
            </a:r>
            <a:r>
              <a:rPr lang="en-GB" sz="2000" dirty="0">
                <a:hlinkClick r:id="rId2"/>
              </a:rPr>
              <a:t>://</a:t>
            </a:r>
            <a:r>
              <a:rPr lang="en-GB" sz="2000" dirty="0" smtClean="0">
                <a:hlinkClick r:id="rId2"/>
              </a:rPr>
              <a:t>wiki.eoscfuture.eu/display/PUBLIC/EOSC+Security+Operational+Baseline</a:t>
            </a:r>
            <a:endParaRPr lang="en-GB" sz="2000" dirty="0" smtClean="0"/>
          </a:p>
          <a:p>
            <a:r>
              <a:rPr lang="en-GB" sz="2000" dirty="0" smtClean="0"/>
              <a:t>complemented by an ‘FAQ’ with guidance and refs</a:t>
            </a:r>
            <a:br>
              <a:rPr lang="en-GB" sz="2000" dirty="0" smtClean="0"/>
            </a:br>
            <a:r>
              <a:rPr lang="en-GB" sz="2000" dirty="0" smtClean="0"/>
              <a:t>(no new standards, there is enough good stuff out there)</a:t>
            </a:r>
          </a:p>
          <a:p>
            <a:r>
              <a:rPr lang="en-GB" sz="2000" dirty="0" smtClean="0"/>
              <a:t>leverages </a:t>
            </a:r>
            <a:r>
              <a:rPr lang="en-GB" sz="2000" i="1" dirty="0" smtClean="0"/>
              <a:t>Sirtfi </a:t>
            </a:r>
            <a:r>
              <a:rPr lang="en-GB" sz="2000" dirty="0" smtClean="0"/>
              <a:t>framework</a:t>
            </a:r>
          </a:p>
          <a:p>
            <a:r>
              <a:rPr lang="en-GB" sz="2000" dirty="0" smtClean="0"/>
              <a:t>connects to the Core Security Team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390" y="248596"/>
            <a:ext cx="4753487" cy="6107756"/>
          </a:xfrm>
          <a:prstGeom prst="rect">
            <a:avLst/>
          </a:prstGeom>
          <a:ln>
            <a:solidFill>
              <a:srgbClr val="004361"/>
            </a:solidFill>
          </a:ln>
          <a:effectLst>
            <a:glow rad="101600">
              <a:srgbClr val="004361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35892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But an FAQ is almost mandatory</a:t>
            </a:r>
            <a:endParaRPr lang="en-GB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6324600" cy="47836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052" y="3070298"/>
            <a:ext cx="3755524" cy="2590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989579" y="1417638"/>
            <a:ext cx="3968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D1544"/>
                </a:solidFill>
              </a:rPr>
              <a:t>and a way to both get the required information out of providers, gauge maturity, and raise awareness …</a:t>
            </a:r>
            <a:endParaRPr lang="en-GB" sz="2400" dirty="0">
              <a:solidFill>
                <a:srgbClr val="ED154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44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EOSC Interoperability Framework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44700"/>
            <a:ext cx="9475033" cy="495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1337" y="6221513"/>
            <a:ext cx="4227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4361"/>
                </a:solidFill>
              </a:rPr>
              <a:t>https://eosc-portal.eu/eosc-interoperability-framework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25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Attribute Authority operational security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AARC-G071</a:t>
            </a:r>
          </a:p>
          <a:p>
            <a:r>
              <a:rPr lang="en-US" dirty="0" smtClean="0"/>
              <a:t>IGTF AAOPS </a:t>
            </a:r>
            <a:r>
              <a:rPr lang="en-US" dirty="0"/>
              <a:t>(https://www.eugridpma.org/guidelines/aaops</a:t>
            </a:r>
            <a:r>
              <a:rPr lang="en-US" dirty="0" smtClean="0"/>
              <a:t>/)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28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87" y="2064326"/>
            <a:ext cx="1024344" cy="92551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3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Taking proper care of trust sources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199948" y="1456441"/>
            <a:ext cx="4611052" cy="304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AAI relies also on other attribute sources, and on the hubs &amp; AARC Proxies </a:t>
            </a:r>
          </a:p>
          <a:p>
            <a:r>
              <a:rPr lang="en-US" dirty="0" smtClean="0"/>
              <a:t>only generic guidance</a:t>
            </a:r>
          </a:p>
          <a:p>
            <a:r>
              <a:rPr lang="en-US" dirty="0" smtClean="0"/>
              <a:t>proxies fully hide ID source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29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42" y="2652530"/>
            <a:ext cx="2924564" cy="399134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Content Placeholder 7"/>
          <p:cNvSpPr txBox="1">
            <a:spLocks/>
          </p:cNvSpPr>
          <p:nvPr/>
        </p:nvSpPr>
        <p:spPr>
          <a:xfrm>
            <a:off x="762000" y="1752601"/>
            <a:ext cx="4343400" cy="304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/>
              <a:t>Protections for (IGTF) identity providers are known and documented</a:t>
            </a:r>
          </a:p>
          <a:p>
            <a:r>
              <a:rPr lang="en-US" smtClean="0"/>
              <a:t>RFC3647</a:t>
            </a:r>
          </a:p>
          <a:p>
            <a:r>
              <a:rPr lang="en-US" smtClean="0"/>
              <a:t>IGTF Guidelines</a:t>
            </a:r>
          </a:p>
          <a:p>
            <a:r>
              <a:rPr lang="en-US" smtClean="0"/>
              <a:t>Technical profiles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101" y="4073356"/>
            <a:ext cx="3485408" cy="26449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20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EMEA area membership evolution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1"/>
            <a:ext cx="10972800" cy="4602164"/>
          </a:xfrm>
        </p:spPr>
        <p:txBody>
          <a:bodyPr>
            <a:normAutofit/>
          </a:bodyPr>
          <a:lstStyle/>
          <a:p>
            <a:r>
              <a:rPr lang="en-GB" dirty="0" smtClean="0"/>
              <a:t>Europe</a:t>
            </a:r>
            <a:r>
              <a:rPr lang="en-GB" baseline="30000" dirty="0" smtClean="0"/>
              <a:t>+</a:t>
            </a:r>
            <a:r>
              <a:rPr lang="en-GB" dirty="0" smtClean="0"/>
              <a:t>: GEANT TCS, and CZ</a:t>
            </a:r>
            <a:r>
              <a:rPr lang="en-GB" dirty="0"/>
              <a:t>, DE, </a:t>
            </a:r>
            <a:r>
              <a:rPr lang="en-GB" dirty="0" smtClean="0"/>
              <a:t>DK(+FI+IS+NO+SE), FR</a:t>
            </a:r>
            <a:r>
              <a:rPr lang="en-GB" dirty="0"/>
              <a:t>, GR, HR, HU, </a:t>
            </a:r>
            <a:r>
              <a:rPr lang="en-GB" dirty="0" smtClean="0"/>
              <a:t>NL</a:t>
            </a:r>
            <a:r>
              <a:rPr lang="en-GB" dirty="0"/>
              <a:t>, PL, PT, RO, </a:t>
            </a:r>
            <a:r>
              <a:rPr lang="en-GB" dirty="0" smtClean="0"/>
              <a:t>SI</a:t>
            </a:r>
            <a:r>
              <a:rPr lang="en-GB" dirty="0"/>
              <a:t>, </a:t>
            </a:r>
            <a:r>
              <a:rPr lang="en-GB" dirty="0" smtClean="0"/>
              <a:t>SK; AM</a:t>
            </a:r>
            <a:r>
              <a:rPr lang="en-GB" dirty="0"/>
              <a:t>, GE, </a:t>
            </a:r>
            <a:r>
              <a:rPr lang="en-GB" dirty="0" smtClean="0"/>
              <a:t>MD</a:t>
            </a:r>
            <a:r>
              <a:rPr lang="en-GB" dirty="0"/>
              <a:t>, ME, MK, </a:t>
            </a:r>
            <a:r>
              <a:rPr lang="en-GB" dirty="0" smtClean="0"/>
              <a:t>RS</a:t>
            </a:r>
            <a:r>
              <a:rPr lang="en-GB" dirty="0"/>
              <a:t>, </a:t>
            </a:r>
            <a:r>
              <a:rPr lang="en-GB" dirty="0" smtClean="0"/>
              <a:t>RU, </a:t>
            </a:r>
            <a:r>
              <a:rPr lang="en-GB" dirty="0"/>
              <a:t>TR, </a:t>
            </a:r>
            <a:r>
              <a:rPr lang="en-GB" dirty="0" smtClean="0"/>
              <a:t>UA, UK</a:t>
            </a:r>
          </a:p>
          <a:p>
            <a:r>
              <a:rPr lang="en-GB" dirty="0" smtClean="0"/>
              <a:t>Middle East: AE, IR, PK</a:t>
            </a:r>
            <a:endParaRPr lang="en-GB" dirty="0"/>
          </a:p>
          <a:p>
            <a:r>
              <a:rPr lang="en-GB" dirty="0"/>
              <a:t>Africa: </a:t>
            </a:r>
            <a:r>
              <a:rPr lang="en-GB" dirty="0" smtClean="0"/>
              <a:t>DZ, KE, MA</a:t>
            </a:r>
          </a:p>
          <a:p>
            <a:r>
              <a:rPr lang="en-GB" dirty="0" smtClean="0"/>
              <a:t>CERN, RCauth.eu, </a:t>
            </a:r>
            <a:br>
              <a:rPr lang="en-GB" dirty="0" smtClean="0"/>
            </a:br>
            <a:r>
              <a:rPr lang="en-GB" dirty="0" err="1" smtClean="0"/>
              <a:t>DigitalTrust</a:t>
            </a:r>
            <a:r>
              <a:rPr lang="en-GB" dirty="0" smtClean="0"/>
              <a:t> (AE)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>
                <a:solidFill>
                  <a:srgbClr val="004361"/>
                </a:solidFill>
              </a:rPr>
              <a:t>Emphasis on collaboration</a:t>
            </a:r>
            <a:br>
              <a:rPr lang="en-GB" b="1" dirty="0" smtClean="0">
                <a:solidFill>
                  <a:srgbClr val="004361"/>
                </a:solidFill>
              </a:rPr>
            </a:br>
            <a:r>
              <a:rPr lang="en-GB" b="1" dirty="0" smtClean="0">
                <a:solidFill>
                  <a:srgbClr val="004361"/>
                </a:solidFill>
              </a:rPr>
              <a:t>across the whole T&amp;I space </a:t>
            </a:r>
            <a:endParaRPr lang="en-GB" b="1" dirty="0">
              <a:solidFill>
                <a:srgbClr val="0043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3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01" y="580639"/>
            <a:ext cx="1238124" cy="530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14" y="2341504"/>
            <a:ext cx="6833886" cy="453297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81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Operational guideline landscape for - proxy or source - AAI components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095" y="1830973"/>
            <a:ext cx="5691187" cy="444600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8558211" y="1400211"/>
            <a:ext cx="3367089" cy="1962113"/>
          </a:xfrm>
          <a:prstGeom prst="wedgeRoundRectCallout">
            <a:avLst>
              <a:gd name="adj1" fmla="val -81145"/>
              <a:gd name="adj2" fmla="val 45101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rgbClr val="F57A1E"/>
                </a:solidFill>
              </a:rPr>
              <a:t>Authentication/identity sources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Sirtfi</a:t>
            </a:r>
            <a:endParaRPr lang="en-GB" dirty="0">
              <a:solidFill>
                <a:srgbClr val="003F5E"/>
              </a:solidFill>
            </a:endParaRPr>
          </a:p>
          <a:p>
            <a:r>
              <a:rPr lang="en-GB" dirty="0" smtClean="0">
                <a:solidFill>
                  <a:srgbClr val="003F5E"/>
                </a:solidFill>
              </a:rPr>
              <a:t>(eduGAIN) baselining, RAF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IGTF AP Profiles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NIST SP800-63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eduGAIN sec. team workflow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481136" y="1598723"/>
            <a:ext cx="1709739" cy="1152488"/>
          </a:xfrm>
          <a:prstGeom prst="wedgeRoundRectCallout">
            <a:avLst>
              <a:gd name="adj1" fmla="val 70944"/>
              <a:gd name="adj2" fmla="val 40969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rgbClr val="003F5E"/>
                </a:solidFill>
              </a:rPr>
              <a:t>RFC6238/4226</a:t>
            </a:r>
            <a:br>
              <a:rPr lang="en-GB" dirty="0" smtClean="0">
                <a:solidFill>
                  <a:srgbClr val="003F5E"/>
                </a:solidFill>
              </a:rPr>
            </a:br>
            <a:r>
              <a:rPr lang="en-GB" dirty="0" smtClean="0">
                <a:solidFill>
                  <a:srgbClr val="003F5E"/>
                </a:solidFill>
              </a:rPr>
              <a:t>FIPS140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NISTSP800-53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8205786" y="4543462"/>
            <a:ext cx="3367089" cy="1549510"/>
          </a:xfrm>
          <a:prstGeom prst="wedgeRoundRectCallout">
            <a:avLst>
              <a:gd name="adj1" fmla="val -81145"/>
              <a:gd name="adj2" fmla="val 45101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rgbClr val="F57A1E"/>
                </a:solidFill>
              </a:rPr>
              <a:t>Service provider operations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ISO27k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Sirtfi</a:t>
            </a:r>
          </a:p>
          <a:p>
            <a:r>
              <a:rPr lang="en-GB" dirty="0" smtClean="0">
                <a:solidFill>
                  <a:srgbClr val="003F5E"/>
                </a:solidFill>
              </a:rPr>
              <a:t>Infrastructure response plans</a:t>
            </a:r>
            <a:endParaRPr lang="en-GB" dirty="0">
              <a:solidFill>
                <a:srgbClr val="003F5E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66566" y="3789171"/>
            <a:ext cx="2997200" cy="1001146"/>
          </a:xfrm>
          <a:prstGeom prst="wedgeRoundRectCallout">
            <a:avLst>
              <a:gd name="adj1" fmla="val 107176"/>
              <a:gd name="adj2" fmla="val 34640"/>
              <a:gd name="adj3" fmla="val 16667"/>
            </a:avLst>
          </a:prstGeom>
          <a:solidFill>
            <a:srgbClr val="FFFFFF"/>
          </a:solidFill>
          <a:ln>
            <a:solidFill>
              <a:srgbClr val="003F5E"/>
            </a:solidFill>
          </a:ln>
          <a:effectLst>
            <a:glow rad="101600">
              <a:srgbClr val="0C3959">
                <a:alpha val="30196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6791C"/>
                </a:solidFill>
              </a:rPr>
              <a:t>Ephemeral credentials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F5E"/>
                </a:solidFill>
              </a:rPr>
              <a:t>trusted credential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F5E"/>
                </a:solidFill>
              </a:rPr>
              <a:t>protection at rest</a:t>
            </a:r>
            <a:endParaRPr lang="en-GB" dirty="0">
              <a:solidFill>
                <a:srgbClr val="003F5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66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19617"/>
            <a:ext cx="5344772" cy="40559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Operational security focus in the BPA: beyond just the IdPs</a:t>
            </a:r>
            <a:endParaRPr lang="en-GB" dirty="0"/>
          </a:p>
        </p:txBody>
      </p:sp>
      <p:sp>
        <p:nvSpPr>
          <p:cNvPr id="922" name="TextBox 921"/>
          <p:cNvSpPr txBox="1"/>
          <p:nvPr/>
        </p:nvSpPr>
        <p:spPr>
          <a:xfrm>
            <a:off x="888938" y="5474851"/>
            <a:ext cx="5423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Guidelines for Secure Operation of </a:t>
            </a:r>
            <a:r>
              <a:rPr lang="en-GB" dirty="0" smtClean="0">
                <a:solidFill>
                  <a:srgbClr val="0C3959"/>
                </a:solidFill>
              </a:rPr>
              <a:t>Attribute Authorities </a:t>
            </a:r>
            <a:r>
              <a:rPr lang="en-GB" dirty="0">
                <a:solidFill>
                  <a:srgbClr val="0C3959"/>
                </a:solidFill>
              </a:rPr>
              <a:t>and other issuers of </a:t>
            </a:r>
            <a:r>
              <a:rPr lang="en-GB" dirty="0" smtClean="0">
                <a:solidFill>
                  <a:srgbClr val="0C3959"/>
                </a:solidFill>
              </a:rPr>
              <a:t>access-granting statements </a:t>
            </a:r>
            <a:br>
              <a:rPr lang="en-GB" dirty="0" smtClean="0">
                <a:solidFill>
                  <a:srgbClr val="0C3959"/>
                </a:solidFill>
              </a:rPr>
            </a:br>
            <a:r>
              <a:rPr lang="en-GB" i="1" dirty="0" smtClean="0">
                <a:solidFill>
                  <a:srgbClr val="0C3959"/>
                </a:solidFill>
              </a:rPr>
              <a:t>(AARC-I048, in collaboration with IGTF AAOPS)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88937" y="1898092"/>
            <a:ext cx="3262313" cy="3099020"/>
          </a:xfrm>
          <a:prstGeom prst="wedgeRoundRectCallout">
            <a:avLst>
              <a:gd name="adj1" fmla="val 159799"/>
              <a:gd name="adj2" fmla="val 4124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C3959"/>
                </a:solidFill>
              </a:rPr>
              <a:t>Community membership management directories and attribute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integrity of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identification, naming and traceability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site and service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protection on the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assertion integrity</a:t>
            </a:r>
            <a:endParaRPr lang="en-GB" dirty="0">
              <a:solidFill>
                <a:srgbClr val="F57A1E"/>
              </a:solidFill>
            </a:endParaRPr>
          </a:p>
        </p:txBody>
      </p:sp>
      <p:sp>
        <p:nvSpPr>
          <p:cNvPr id="920" name="Rounded Rectangular Callout 919"/>
          <p:cNvSpPr/>
          <p:nvPr/>
        </p:nvSpPr>
        <p:spPr>
          <a:xfrm>
            <a:off x="888937" y="1898092"/>
            <a:ext cx="3262313" cy="3099020"/>
          </a:xfrm>
          <a:prstGeom prst="wedgeRoundRectCallout">
            <a:avLst>
              <a:gd name="adj1" fmla="val 107617"/>
              <a:gd name="adj2" fmla="val 38339"/>
              <a:gd name="adj3" fmla="val 16667"/>
            </a:avLst>
          </a:prstGeom>
          <a:solidFill>
            <a:srgbClr val="FFFFFF"/>
          </a:solidFill>
          <a:ln>
            <a:solidFill>
              <a:srgbClr val="0C3959"/>
            </a:solidFill>
          </a:ln>
          <a:effectLst>
            <a:glow rad="101600">
              <a:srgbClr val="0C3959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C3959"/>
                </a:solidFill>
              </a:rPr>
              <a:t>Community membership management directories and attribute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integrity of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identification, naming and traceability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site and service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protection on the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57A1E"/>
                </a:solidFill>
              </a:rPr>
              <a:t>assertion integrity</a:t>
            </a:r>
            <a:endParaRPr lang="en-GB" dirty="0">
              <a:solidFill>
                <a:srgbClr val="F57A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2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46" y="2807706"/>
            <a:ext cx="6769098" cy="1925658"/>
          </a:xfrm>
          <a:noFill/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Structured around concept of “</a:t>
            </a:r>
            <a:r>
              <a:rPr lang="en-US" b="1" dirty="0" smtClean="0"/>
              <a:t>AA Operators</a:t>
            </a:r>
            <a:r>
              <a:rPr lang="en-US" dirty="0" smtClean="0"/>
              <a:t>”, </a:t>
            </a:r>
          </a:p>
          <a:p>
            <a:pPr marL="0" indent="0" algn="ctr">
              <a:buNone/>
            </a:pPr>
            <a:r>
              <a:rPr lang="en-US" dirty="0" smtClean="0"/>
              <a:t>operating “</a:t>
            </a:r>
            <a:r>
              <a:rPr lang="en-US" b="1" dirty="0" smtClean="0"/>
              <a:t>Attribute Authorities</a:t>
            </a:r>
            <a:r>
              <a:rPr lang="en-US" dirty="0" smtClean="0"/>
              <a:t>”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(technological entities or proxies), </a:t>
            </a:r>
          </a:p>
          <a:p>
            <a:pPr marL="0" indent="0" algn="ctr">
              <a:buNone/>
            </a:pPr>
            <a:r>
              <a:rPr lang="en-US" dirty="0" smtClean="0"/>
              <a:t>on behalf of, one or more, </a:t>
            </a:r>
            <a:r>
              <a:rPr lang="en-US" b="1" dirty="0" smtClean="0"/>
              <a:t>Communities</a:t>
            </a:r>
            <a:r>
              <a:rPr lang="en-US" dirty="0" smtClean="0"/>
              <a:t>, that are</a:t>
            </a:r>
          </a:p>
          <a:p>
            <a:pPr marL="0" indent="0" algn="ctr">
              <a:buNone/>
            </a:pPr>
            <a:r>
              <a:rPr lang="en-US" dirty="0" smtClean="0"/>
              <a:t>trusted by </a:t>
            </a:r>
            <a:r>
              <a:rPr lang="en-US" b="1" dirty="0" smtClean="0"/>
              <a:t>Relying Parties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9863104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AARC-G071: </a:t>
            </a:r>
            <a:r>
              <a:rPr lang="en-US" dirty="0">
                <a:solidFill>
                  <a:srgbClr val="0C3959"/>
                </a:solidFill>
              </a:rPr>
              <a:t>keeping users </a:t>
            </a:r>
            <a:r>
              <a:rPr lang="en-US" dirty="0" smtClean="0">
                <a:solidFill>
                  <a:srgbClr val="0C3959"/>
                </a:solidFill>
              </a:rPr>
              <a:t>&amp; communities protected, moving </a:t>
            </a:r>
            <a:r>
              <a:rPr lang="en-US" dirty="0">
                <a:solidFill>
                  <a:srgbClr val="0C3959"/>
                </a:solidFill>
              </a:rPr>
              <a:t>across </a:t>
            </a:r>
            <a:r>
              <a:rPr lang="en-US" dirty="0" smtClean="0">
                <a:solidFill>
                  <a:srgbClr val="0C3959"/>
                </a:solidFill>
              </a:rPr>
              <a:t>models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348621" y="6488668"/>
            <a:ext cx="401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C3959"/>
                </a:solidFill>
              </a:rPr>
              <a:t>https://www.igtf.net/guidelines/aaops/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54656" y="6488668"/>
            <a:ext cx="5048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C3959"/>
                </a:solidFill>
              </a:rPr>
              <a:t>https://aarc-community.org/guidelines/aarc-g071/</a:t>
            </a:r>
            <a:endParaRPr lang="en-GB" b="1" dirty="0">
              <a:solidFill>
                <a:srgbClr val="0C3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281" y="1652436"/>
            <a:ext cx="4337752" cy="4608548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455646" y="5891652"/>
            <a:ext cx="238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formerly AARC-G048bis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87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Deployment guidance included …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327" y="1400212"/>
            <a:ext cx="6844051" cy="4914696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195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4"/>
            <a:ext cx="10909300" cy="154482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Intentionally targeted broader than just the push model, since operational security spans </a:t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 err="1" smtClean="0"/>
              <a:t>centres</a:t>
            </a:r>
            <a:r>
              <a:rPr lang="en-US" dirty="0" smtClean="0"/>
              <a:t> and infrastructures using other forms of AA membership management </a:t>
            </a:r>
            <a:br>
              <a:rPr lang="en-US" dirty="0" smtClean="0"/>
            </a:br>
            <a:r>
              <a:rPr lang="en-US" dirty="0" smtClean="0"/>
              <a:t>(SAML, OIDC, LDAP, …)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Protecting the community membership data and its proxy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143697" y="5628309"/>
            <a:ext cx="4146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57A1E"/>
                </a:solidFill>
              </a:rPr>
              <a:t>push model – the common BPA method</a:t>
            </a:r>
            <a:br>
              <a:rPr lang="en-US" i="1" dirty="0" smtClean="0">
                <a:solidFill>
                  <a:srgbClr val="F57A1E"/>
                </a:solidFill>
              </a:rPr>
            </a:br>
            <a:r>
              <a:rPr lang="en-US" i="1" dirty="0" smtClean="0">
                <a:solidFill>
                  <a:srgbClr val="F57A1E"/>
                </a:solidFill>
              </a:rPr>
              <a:t>(e.g. SAML </a:t>
            </a:r>
            <a:r>
              <a:rPr lang="en-US" i="1" dirty="0" err="1" smtClean="0">
                <a:solidFill>
                  <a:srgbClr val="F57A1E"/>
                </a:solidFill>
              </a:rPr>
              <a:t>AttributeStatement</a:t>
            </a:r>
            <a:r>
              <a:rPr lang="en-US" i="1" dirty="0" smtClean="0">
                <a:solidFill>
                  <a:srgbClr val="F57A1E"/>
                </a:solidFill>
              </a:rPr>
              <a:t>, VOMS AC)</a:t>
            </a:r>
            <a:endParaRPr lang="en-GB" i="1" dirty="0">
              <a:solidFill>
                <a:srgbClr val="F57A1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8330" y="5628309"/>
            <a:ext cx="4591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57A1E"/>
                </a:solidFill>
              </a:rPr>
              <a:t>pull model – common when using directories </a:t>
            </a:r>
            <a:br>
              <a:rPr lang="en-US" i="1" dirty="0" smtClean="0">
                <a:solidFill>
                  <a:srgbClr val="F57A1E"/>
                </a:solidFill>
              </a:rPr>
            </a:br>
            <a:r>
              <a:rPr lang="en-US" i="1" dirty="0" smtClean="0">
                <a:solidFill>
                  <a:srgbClr val="F57A1E"/>
                </a:solidFill>
              </a:rPr>
              <a:t>(e.g. LDAP in PRACE, </a:t>
            </a:r>
            <a:r>
              <a:rPr lang="en-US" i="1" dirty="0" err="1" smtClean="0">
                <a:solidFill>
                  <a:srgbClr val="F57A1E"/>
                </a:solidFill>
              </a:rPr>
              <a:t>userinfo</a:t>
            </a:r>
            <a:r>
              <a:rPr lang="en-US" i="1" dirty="0" smtClean="0">
                <a:solidFill>
                  <a:srgbClr val="F57A1E"/>
                </a:solidFill>
              </a:rPr>
              <a:t> endpoint in OIDC)</a:t>
            </a:r>
            <a:endParaRPr lang="en-GB" i="1" dirty="0">
              <a:solidFill>
                <a:srgbClr val="F57A1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2127" y="6550223"/>
            <a:ext cx="10540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F57A1E"/>
                </a:solidFill>
              </a:rPr>
              <a:t>push and pull model diagrams as per RFC2904 – the 3</a:t>
            </a:r>
            <a:r>
              <a:rPr lang="en-US" sz="1400" i="1" baseline="30000" dirty="0" smtClean="0">
                <a:solidFill>
                  <a:srgbClr val="F57A1E"/>
                </a:solidFill>
              </a:rPr>
              <a:t>rd</a:t>
            </a:r>
            <a:r>
              <a:rPr lang="en-US" sz="1400" i="1" dirty="0" smtClean="0">
                <a:solidFill>
                  <a:srgbClr val="F57A1E"/>
                </a:solidFill>
              </a:rPr>
              <a:t> (agent) model is uncommon in research/collaboration scenarios except for provisioning</a:t>
            </a:r>
            <a:endParaRPr lang="en-GB" sz="1400" i="1" dirty="0">
              <a:solidFill>
                <a:srgbClr val="F57A1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12342"/>
            <a:ext cx="3110898" cy="2619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902919"/>
            <a:ext cx="3458715" cy="264367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9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Many of the recommendations are already implemented ‘implicitly’</a:t>
            </a:r>
          </a:p>
          <a:p>
            <a:r>
              <a:rPr lang="en-GB" dirty="0" smtClean="0"/>
              <a:t>because common software implements it: e.g. signing SAML assertions and JWTs</a:t>
            </a:r>
          </a:p>
          <a:p>
            <a:r>
              <a:rPr lang="en-GB" dirty="0" smtClean="0"/>
              <a:t>because a good data centre already has network monitoring and central logging in place</a:t>
            </a:r>
          </a:p>
          <a:p>
            <a:r>
              <a:rPr lang="en-GB" dirty="0" smtClean="0"/>
              <a:t>because you signed up to Sirtfi (didn’t you?) – so you collaborate in incident response</a:t>
            </a:r>
            <a:endParaRPr lang="en-GB" dirty="0"/>
          </a:p>
          <a:p>
            <a:r>
              <a:rPr lang="en-GB" dirty="0" smtClean="0"/>
              <a:t>because you have trained IT operations personnel looking after the service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And some are intuitive best practice</a:t>
            </a:r>
          </a:p>
          <a:p>
            <a:r>
              <a:rPr lang="en-GB" dirty="0" smtClean="0"/>
              <a:t>like assigning a unique and lasting name to a group</a:t>
            </a:r>
          </a:p>
          <a:p>
            <a:r>
              <a:rPr lang="en-GB" dirty="0"/>
              <a:t>because implemented controls </a:t>
            </a:r>
            <a:r>
              <a:rPr lang="en-GB" dirty="0" smtClean="0"/>
              <a:t>ought </a:t>
            </a:r>
            <a:r>
              <a:rPr lang="en-GB" dirty="0"/>
              <a:t>to be those that have been </a:t>
            </a:r>
            <a:r>
              <a:rPr lang="en-GB" dirty="0" smtClean="0"/>
              <a:t>documented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i="1" dirty="0" smtClean="0"/>
              <a:t>	Some items contain reminders about appropriate values and recommendations </a:t>
            </a:r>
            <a:br>
              <a:rPr lang="en-GB" i="1" dirty="0" smtClean="0"/>
            </a:br>
            <a:r>
              <a:rPr lang="en-GB" i="1" dirty="0" smtClean="0"/>
              <a:t>	that are good practice</a:t>
            </a:r>
            <a:r>
              <a:rPr lang="en-GB" i="1" dirty="0"/>
              <a:t> </a:t>
            </a:r>
            <a:r>
              <a:rPr lang="en-GB" i="1" dirty="0" smtClean="0"/>
              <a:t>- based on the relevant standards involved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the AA is in a </a:t>
            </a:r>
            <a:r>
              <a:rPr lang="en-GB" smtClean="0"/>
              <a:t>managed environment …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2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637607"/>
            <a:ext cx="10909300" cy="453935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Major RPs and Infrastructures reviewed it based on current use cases and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Guideline aimed at both Infrastructure and Community use cases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Useful input to e.g. ‘EOSC’ connected proxies as a good practice guideline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Assessment or review process is separate – could be IGTF or an RP consortium, </a:t>
            </a:r>
            <a:br>
              <a:rPr lang="en-GB" sz="2400" dirty="0" smtClean="0"/>
            </a:br>
            <a:r>
              <a:rPr lang="en-GB" sz="2400" dirty="0" smtClean="0"/>
              <a:t>but does state what needs to be logged and saved to do a (self) assessment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Implementation of the AA Operations (“AAI proxy”) Security guidelines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011581" y="3797302"/>
            <a:ext cx="7775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6791C"/>
                </a:solidFill>
              </a:rPr>
              <a:t>https</a:t>
            </a:r>
            <a:r>
              <a:rPr lang="en-GB" sz="2800" b="1" dirty="0" smtClean="0">
                <a:solidFill>
                  <a:srgbClr val="F6791C"/>
                </a:solidFill>
              </a:rPr>
              <a:t>://aarc-community.org/guidelines/aarc-g071/</a:t>
            </a:r>
            <a:endParaRPr lang="en-GB" sz="2800" b="1" dirty="0">
              <a:solidFill>
                <a:srgbClr val="F6791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819" y="4430506"/>
            <a:ext cx="9054361" cy="225472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97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G071 self-assessment process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219199"/>
          </a:xfrm>
        </p:spPr>
        <p:txBody>
          <a:bodyPr/>
          <a:lstStyle/>
          <a:p>
            <a:r>
              <a:rPr lang="en-GB" dirty="0" smtClean="0"/>
              <a:t>Self-assessment by WLCG, UK-IRIS and </a:t>
            </a:r>
            <a:r>
              <a:rPr lang="en-GB" dirty="0" err="1" smtClean="0"/>
              <a:t>eduTEAMS</a:t>
            </a:r>
            <a:endParaRPr lang="en-GB" dirty="0" smtClean="0"/>
          </a:p>
          <a:p>
            <a:r>
              <a:rPr lang="en-GB" dirty="0" smtClean="0"/>
              <a:t>mutual review process also improves on the G071 guideline itself!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37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622590"/>
            <a:ext cx="5920680" cy="3762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23989" y="4340553"/>
            <a:ext cx="344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4361"/>
                </a:solidFill>
              </a:rPr>
              <a:t>https://edu.nl/88dwf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193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Enabled Communities in GÉANT GN5-1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Federated Services</a:t>
            </a:r>
          </a:p>
          <a:p>
            <a:r>
              <a:rPr lang="en-US" dirty="0" smtClean="0"/>
              <a:t>eduGAIN</a:t>
            </a:r>
          </a:p>
          <a:p>
            <a:r>
              <a:rPr lang="en-US" dirty="0" smtClean="0"/>
              <a:t>T&amp;I Incubator</a:t>
            </a:r>
          </a:p>
          <a:p>
            <a:r>
              <a:rPr lang="en-US" dirty="0" smtClean="0"/>
              <a:t>and … (ask Maarten </a:t>
            </a:r>
            <a:r>
              <a:rPr lang="en-US" dirty="0" err="1" smtClean="0"/>
              <a:t>Kremers</a:t>
            </a:r>
            <a:r>
              <a:rPr lang="en-US" dirty="0" smtClean="0"/>
              <a:t>!)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38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4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563" y="6648585"/>
            <a:ext cx="8256917" cy="206104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08501" y="6648585"/>
            <a:ext cx="973899" cy="206104"/>
          </a:xfrm>
        </p:spPr>
        <p:txBody>
          <a:bodyPr/>
          <a:lstStyle/>
          <a:p>
            <a:fld id="{A423C6C7-C0F9-497B-BEFB-D2FC0D2E643A}" type="slidenum">
              <a:rPr lang="en-GB" smtClean="0"/>
              <a:t>39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-1"/>
            <a:ext cx="11858625" cy="6601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12389" y="6613137"/>
            <a:ext cx="2283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4361"/>
                </a:solidFill>
              </a:rPr>
              <a:t>slides by: Maarten </a:t>
            </a:r>
            <a:r>
              <a:rPr lang="en-US" sz="1200" dirty="0" err="1" smtClean="0">
                <a:solidFill>
                  <a:srgbClr val="004361"/>
                </a:solidFill>
              </a:rPr>
              <a:t>Kremers</a:t>
            </a:r>
            <a:r>
              <a:rPr lang="en-US" sz="1200" dirty="0" smtClean="0">
                <a:solidFill>
                  <a:srgbClr val="004361"/>
                </a:solidFill>
              </a:rPr>
              <a:t>, SURF</a:t>
            </a:r>
            <a:endParaRPr lang="en-GB" sz="1200" dirty="0">
              <a:solidFill>
                <a:srgbClr val="00436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50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Membership and other changes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11360967" cy="4525963"/>
          </a:xfrm>
        </p:spPr>
        <p:txBody>
          <a:bodyPr>
            <a:noAutofit/>
          </a:bodyPr>
          <a:lstStyle/>
          <a:p>
            <a:r>
              <a:rPr lang="en-GB" dirty="0" smtClean="0"/>
              <a:t>Identity </a:t>
            </a:r>
            <a:r>
              <a:rPr lang="en-GB" dirty="0"/>
              <a:t>providers: both reduction and growth</a:t>
            </a:r>
          </a:p>
          <a:p>
            <a:pPr lvl="1"/>
            <a:r>
              <a:rPr lang="en-US" dirty="0" smtClean="0"/>
              <a:t>migration to GEANT TCS is still </a:t>
            </a:r>
            <a:r>
              <a:rPr lang="en-US" dirty="0"/>
              <a:t>ongoing</a:t>
            </a:r>
            <a:br>
              <a:rPr lang="en-US" dirty="0"/>
            </a:br>
            <a:r>
              <a:rPr lang="en-US" sz="1800" i="1" dirty="0"/>
              <a:t>https://wiki.geant.org/display/TCSNT/TCS+Participants+Sectigo</a:t>
            </a:r>
            <a:endParaRPr lang="en-US" i="1" dirty="0" smtClean="0"/>
          </a:p>
          <a:p>
            <a:pPr lvl="1"/>
            <a:r>
              <a:rPr lang="en-GB" dirty="0" smtClean="0"/>
              <a:t>CERN joining TCS via </a:t>
            </a:r>
            <a:r>
              <a:rPr lang="en-GB" dirty="0" err="1" smtClean="0"/>
              <a:t>Renater</a:t>
            </a:r>
            <a:r>
              <a:rPr lang="en-GB" dirty="0" smtClean="0"/>
              <a:t> (FR)</a:t>
            </a:r>
          </a:p>
          <a:p>
            <a:r>
              <a:rPr lang="en-GB" dirty="0" smtClean="0"/>
              <a:t>Self-audit review</a:t>
            </a:r>
          </a:p>
          <a:p>
            <a:pPr lvl="1"/>
            <a:r>
              <a:rPr lang="en-GB" dirty="0" smtClean="0"/>
              <a:t>Cosmin </a:t>
            </a:r>
            <a:r>
              <a:rPr lang="en-GB" dirty="0" err="1"/>
              <a:t>Nistor</a:t>
            </a:r>
            <a:r>
              <a:rPr lang="en-GB" dirty="0"/>
              <a:t> as review coordinator</a:t>
            </a:r>
          </a:p>
          <a:p>
            <a:pPr lvl="1"/>
            <a:r>
              <a:rPr lang="en-GB" dirty="0" smtClean="0"/>
              <a:t>new self-audit model: real-time interaction </a:t>
            </a:r>
            <a:br>
              <a:rPr lang="en-GB" dirty="0" smtClean="0"/>
            </a:br>
            <a:r>
              <a:rPr lang="en-GB" dirty="0" smtClean="0"/>
              <a:t>between authority and reviewers helps!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Next meeting in Amsterdam, NL (SURF offices) May 22-23, 2023!</a:t>
            </a:r>
            <a:endParaRPr lang="en-GB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501" y="580639"/>
            <a:ext cx="1238124" cy="530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685" y="3602833"/>
            <a:ext cx="4836356" cy="1752600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57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69075"/>
            <a:ext cx="1549963" cy="365125"/>
          </a:xfrm>
        </p:spPr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563" y="6569075"/>
            <a:ext cx="8256917" cy="365125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08501" y="6569075"/>
            <a:ext cx="973899" cy="365125"/>
          </a:xfrm>
        </p:spPr>
        <p:txBody>
          <a:bodyPr/>
          <a:lstStyle/>
          <a:p>
            <a:fld id="{A423C6C7-C0F9-497B-BEFB-D2FC0D2E643A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-1"/>
            <a:ext cx="11849100" cy="6568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0600" y="6613137"/>
            <a:ext cx="2283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4361"/>
                </a:solidFill>
              </a:rPr>
              <a:t>slides by: Maarten </a:t>
            </a:r>
            <a:r>
              <a:rPr lang="en-US" sz="1200" dirty="0" err="1" smtClean="0">
                <a:solidFill>
                  <a:srgbClr val="004361"/>
                </a:solidFill>
              </a:rPr>
              <a:t>Kremers</a:t>
            </a:r>
            <a:r>
              <a:rPr lang="en-US" sz="1200" dirty="0" smtClean="0">
                <a:solidFill>
                  <a:srgbClr val="004361"/>
                </a:solidFill>
              </a:rPr>
              <a:t>, SURF</a:t>
            </a:r>
            <a:endParaRPr lang="en-GB" sz="1200" dirty="0">
              <a:solidFill>
                <a:srgbClr val="0043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9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563" y="6648585"/>
            <a:ext cx="8256917" cy="206104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08501" y="6648585"/>
            <a:ext cx="973899" cy="206104"/>
          </a:xfrm>
        </p:spPr>
        <p:txBody>
          <a:bodyPr/>
          <a:lstStyle/>
          <a:p>
            <a:fld id="{A423C6C7-C0F9-497B-BEFB-D2FC0D2E643A}" type="slidenum">
              <a:rPr lang="en-GB" smtClean="0"/>
              <a:t>41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86800" y="6634161"/>
            <a:ext cx="2283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4361"/>
                </a:solidFill>
              </a:rPr>
              <a:t>slides by: Maarten </a:t>
            </a:r>
            <a:r>
              <a:rPr lang="en-US" sz="1200" dirty="0" err="1" smtClean="0">
                <a:solidFill>
                  <a:srgbClr val="004361"/>
                </a:solidFill>
              </a:rPr>
              <a:t>Kremers</a:t>
            </a:r>
            <a:r>
              <a:rPr lang="en-US" sz="1200" dirty="0" smtClean="0">
                <a:solidFill>
                  <a:srgbClr val="004361"/>
                </a:solidFill>
              </a:rPr>
              <a:t>, SURF</a:t>
            </a:r>
            <a:endParaRPr lang="en-GB" sz="1200" dirty="0">
              <a:solidFill>
                <a:srgbClr val="00436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11849100" cy="664246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69075"/>
            <a:ext cx="1549963" cy="365125"/>
          </a:xfrm>
        </p:spPr>
        <p:txBody>
          <a:bodyPr/>
          <a:lstStyle/>
          <a:p>
            <a:r>
              <a:rPr lang="en-US" dirty="0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08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159563" y="6648585"/>
            <a:ext cx="8256917" cy="206104"/>
          </a:xfrm>
        </p:spPr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08501" y="6648585"/>
            <a:ext cx="973899" cy="206104"/>
          </a:xfrm>
        </p:spPr>
        <p:txBody>
          <a:bodyPr/>
          <a:lstStyle/>
          <a:p>
            <a:fld id="{A423C6C7-C0F9-497B-BEFB-D2FC0D2E643A}" type="slidenum">
              <a:rPr lang="en-GB" smtClean="0"/>
              <a:t>42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991600" y="6613137"/>
            <a:ext cx="2283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4361"/>
                </a:solidFill>
              </a:rPr>
              <a:t>slides by: Maarten </a:t>
            </a:r>
            <a:r>
              <a:rPr lang="en-US" sz="1200" dirty="0" err="1" smtClean="0">
                <a:solidFill>
                  <a:srgbClr val="004361"/>
                </a:solidFill>
              </a:rPr>
              <a:t>Kremers</a:t>
            </a:r>
            <a:r>
              <a:rPr lang="en-US" sz="1200" dirty="0" smtClean="0">
                <a:solidFill>
                  <a:srgbClr val="004361"/>
                </a:solidFill>
              </a:rPr>
              <a:t>, SURF</a:t>
            </a:r>
            <a:endParaRPr lang="en-GB" sz="1200" dirty="0">
              <a:solidFill>
                <a:srgbClr val="00436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11839575" cy="658372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569075"/>
            <a:ext cx="1549963" cy="365125"/>
          </a:xfrm>
        </p:spPr>
        <p:txBody>
          <a:bodyPr/>
          <a:lstStyle/>
          <a:p>
            <a:r>
              <a:rPr lang="en-US" dirty="0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72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Revision for</a:t>
            </a:r>
            <a:br>
              <a:rPr lang="en-GB" dirty="0" smtClean="0"/>
            </a:br>
            <a:r>
              <a:rPr lang="en-GB" dirty="0" smtClean="0"/>
              <a:t>Enhanced Effectiveness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AARC Community – you can check in, but never leave!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43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764756"/>
            <a:ext cx="2928956" cy="264636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69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Collaboration and sharing </a:t>
            </a:r>
            <a:r>
              <a:rPr lang="en-GB" dirty="0" smtClean="0"/>
              <a:t>is </a:t>
            </a:r>
            <a:r>
              <a:rPr lang="en-GB" dirty="0"/>
              <a:t>critical for research</a:t>
            </a:r>
            <a:endParaRPr lang="en-GB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“Authentication and Authorisation Infrastructures (AAIs) play a key role in enabling federated interoperable access to resources.”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AARC </a:t>
            </a:r>
            <a:r>
              <a:rPr lang="en-GB" dirty="0"/>
              <a:t>Technical Revision to Enhance Effectiveness (AARC TREE) </a:t>
            </a:r>
            <a:r>
              <a:rPr lang="en-GB" dirty="0" smtClean="0"/>
              <a:t>plans to </a:t>
            </a:r>
          </a:p>
          <a:p>
            <a:r>
              <a:rPr lang="en-GB" dirty="0" smtClean="0"/>
              <a:t>define </a:t>
            </a:r>
            <a:r>
              <a:rPr lang="en-GB" dirty="0"/>
              <a:t>common strategies for the development and deployment of AAIs in the pan European Research Infrastructures at </a:t>
            </a:r>
            <a:r>
              <a:rPr lang="en-GB" dirty="0" smtClean="0"/>
              <a:t>large</a:t>
            </a:r>
          </a:p>
          <a:p>
            <a:r>
              <a:rPr lang="en-GB" dirty="0" smtClean="0"/>
              <a:t>to </a:t>
            </a:r>
            <a:r>
              <a:rPr lang="en-GB" dirty="0"/>
              <a:t>improve access and sharing of scientific resources and </a:t>
            </a:r>
            <a:endParaRPr lang="en-GB" dirty="0" smtClean="0"/>
          </a:p>
          <a:p>
            <a:r>
              <a:rPr lang="en-GB" dirty="0" smtClean="0"/>
              <a:t>to </a:t>
            </a:r>
            <a:r>
              <a:rPr lang="en-GB" dirty="0"/>
              <a:t>improve interoperability </a:t>
            </a:r>
            <a:r>
              <a:rPr lang="en-GB" dirty="0" smtClean="0"/>
              <a:t>among </a:t>
            </a:r>
            <a:r>
              <a:rPr lang="en-GB" dirty="0"/>
              <a:t>research infrastructure communities across the thematic areas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44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795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Revision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b="1" dirty="0"/>
              <a:t>Capture and analyse</a:t>
            </a:r>
            <a:r>
              <a:rPr lang="en-GB" dirty="0"/>
              <a:t> new </a:t>
            </a:r>
            <a:r>
              <a:rPr lang="en-GB" b="1" dirty="0"/>
              <a:t>Authentication</a:t>
            </a:r>
            <a:r>
              <a:rPr lang="en-GB" dirty="0"/>
              <a:t> and </a:t>
            </a:r>
            <a:r>
              <a:rPr lang="en-GB" b="1" dirty="0"/>
              <a:t>Authorisation</a:t>
            </a:r>
            <a:r>
              <a:rPr lang="en-GB" dirty="0"/>
              <a:t> </a:t>
            </a:r>
            <a:r>
              <a:rPr lang="en-GB" b="1" dirty="0"/>
              <a:t>interoperability requirements </a:t>
            </a:r>
            <a:br>
              <a:rPr lang="en-GB" b="1" dirty="0"/>
            </a:br>
            <a:r>
              <a:rPr lang="en-GB" dirty="0"/>
              <a:t>(as emerging that support integration use-cases across the thematic area) and</a:t>
            </a:r>
            <a:r>
              <a:rPr lang="en-GB" b="1" dirty="0"/>
              <a:t> </a:t>
            </a:r>
            <a:br>
              <a:rPr lang="en-GB" b="1" dirty="0"/>
            </a:br>
            <a:r>
              <a:rPr lang="en-GB" dirty="0"/>
              <a:t>provide a </a:t>
            </a:r>
            <a:r>
              <a:rPr lang="en-GB" b="1" dirty="0"/>
              <a:t>landscape analysis</a:t>
            </a:r>
            <a:r>
              <a:rPr lang="en-GB" dirty="0"/>
              <a:t> of AAIs services (including gaps) in the RIs represented in AARC TREE 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b="1" dirty="0" smtClean="0"/>
              <a:t>Define </a:t>
            </a:r>
            <a:r>
              <a:rPr lang="en-GB" b="1" dirty="0"/>
              <a:t>and validate </a:t>
            </a:r>
            <a:r>
              <a:rPr lang="en-GB" dirty="0"/>
              <a:t> new technical and policy guidelines for the AARC BPA that address RIs use-cases. This will </a:t>
            </a:r>
            <a:r>
              <a:rPr lang="en-GB" b="1" dirty="0"/>
              <a:t>improve </a:t>
            </a:r>
            <a:r>
              <a:rPr lang="en-GB" dirty="0"/>
              <a:t>the </a:t>
            </a:r>
            <a:r>
              <a:rPr lang="en-GB" b="1" dirty="0"/>
              <a:t>integration</a:t>
            </a:r>
            <a:r>
              <a:rPr lang="en-GB" dirty="0"/>
              <a:t> of RIs across thematic areas and increase the ability of RIs to support emerging needs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b="1" dirty="0" smtClean="0"/>
              <a:t>Expand </a:t>
            </a:r>
            <a:r>
              <a:rPr lang="en-GB" b="1" dirty="0"/>
              <a:t>the number of research communities </a:t>
            </a:r>
            <a:r>
              <a:rPr lang="en-GB" dirty="0"/>
              <a:t>that can implement the AARC BPA and/or the AARC guidelines, by providing a </a:t>
            </a:r>
            <a:r>
              <a:rPr lang="en-GB" b="1" dirty="0"/>
              <a:t>validation environment and toolkits</a:t>
            </a:r>
            <a:r>
              <a:rPr lang="en-GB" dirty="0"/>
              <a:t>. </a:t>
            </a:r>
            <a:r>
              <a:rPr lang="en-GB" b="1" dirty="0"/>
              <a:t> </a:t>
            </a:r>
            <a:r>
              <a:rPr lang="en-GB" dirty="0"/>
              <a:t>At the same time </a:t>
            </a:r>
            <a:r>
              <a:rPr lang="en-GB" b="1" dirty="0"/>
              <a:t>support </a:t>
            </a:r>
            <a:r>
              <a:rPr lang="en-GB" dirty="0"/>
              <a:t>existing AARC communities in adopting new guidelines 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b="1" dirty="0" smtClean="0"/>
              <a:t>Bring</a:t>
            </a:r>
            <a:r>
              <a:rPr lang="en-GB" dirty="0" smtClean="0"/>
              <a:t> </a:t>
            </a:r>
            <a:r>
              <a:rPr lang="en-GB" b="1" dirty="0"/>
              <a:t>RIs</a:t>
            </a:r>
            <a:r>
              <a:rPr lang="en-GB" dirty="0"/>
              <a:t>, e-Infrastructures and relevant stakeholders together to </a:t>
            </a:r>
            <a:r>
              <a:rPr lang="en-GB" b="1" dirty="0"/>
              <a:t>align strategies </a:t>
            </a:r>
            <a:r>
              <a:rPr lang="en-GB" dirty="0"/>
              <a:t>to integrate new technologies, </a:t>
            </a:r>
            <a:r>
              <a:rPr lang="en-GB" b="1" dirty="0"/>
              <a:t> </a:t>
            </a:r>
            <a:r>
              <a:rPr lang="en-GB" dirty="0"/>
              <a:t>better interoperate and share resources across thematic areas  and produce a compendium and recommendations for different stakeholders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45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68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Leveraging our AARC community &amp; structures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46</a:t>
            </a:fld>
            <a:endParaRPr lang="en-GB"/>
          </a:p>
        </p:txBody>
      </p:sp>
      <p:pic>
        <p:nvPicPr>
          <p:cNvPr id="6" name="image3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95400" y="1201658"/>
            <a:ext cx="9601200" cy="554839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2817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Building OUR global trust fabric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286000" y="6134278"/>
            <a:ext cx="9862131" cy="58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309563" hangingPunct="0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sv-SE" sz="2000" b="1" kern="0" dirty="0">
                <a:solidFill>
                  <a:srgbClr val="000000"/>
                </a:solidFill>
                <a:latin typeface="+mj-lt"/>
                <a:sym typeface="Akkurat Std"/>
              </a:rPr>
              <a:t>David </a:t>
            </a:r>
            <a:r>
              <a:rPr lang="sv-SE" sz="2000" b="1" kern="0" dirty="0" smtClean="0">
                <a:solidFill>
                  <a:srgbClr val="000000"/>
                </a:solidFill>
                <a:latin typeface="+mj-lt"/>
                <a:sym typeface="Akkurat Std"/>
              </a:rPr>
              <a:t>Groep </a:t>
            </a:r>
            <a:r>
              <a:rPr lang="sv-SE" sz="2000" i="1" kern="0" dirty="0" smtClean="0">
                <a:solidFill>
                  <a:srgbClr val="000000"/>
                </a:solidFill>
                <a:latin typeface="+mj-lt"/>
                <a:sym typeface="Akkurat Std"/>
              </a:rPr>
              <a:t>davidg@nikhef.nl</a:t>
            </a:r>
            <a:endParaRPr lang="sv-SE" sz="2000" i="1" kern="0" dirty="0">
              <a:solidFill>
                <a:srgbClr val="000000"/>
              </a:solidFill>
              <a:latin typeface="+mj-lt"/>
              <a:sym typeface="Akkurat Std"/>
            </a:endParaRPr>
          </a:p>
          <a:p>
            <a:pPr lvl="0" algn="r" defTabSz="309563" hangingPunct="0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sv-SE" sz="2000" kern="0" dirty="0">
                <a:solidFill>
                  <a:srgbClr val="000000"/>
                </a:solidFill>
                <a:latin typeface="+mj-lt"/>
                <a:sym typeface="Akkurat Std"/>
              </a:rPr>
              <a:t>https://www.nikhef.nl/~</a:t>
            </a:r>
            <a:r>
              <a:rPr lang="sv-SE" sz="2000" kern="0" dirty="0" smtClean="0">
                <a:solidFill>
                  <a:srgbClr val="000000"/>
                </a:solidFill>
                <a:latin typeface="+mj-lt"/>
                <a:sym typeface="Akkurat Std"/>
              </a:rPr>
              <a:t>davidg/presentations/      https</a:t>
            </a:r>
            <a:r>
              <a:rPr lang="sv-SE" sz="2000" kern="0" dirty="0">
                <a:solidFill>
                  <a:srgbClr val="000000"/>
                </a:solidFill>
                <a:latin typeface="+mj-lt"/>
                <a:sym typeface="Akkurat Std"/>
              </a:rPr>
              <a:t>://</a:t>
            </a:r>
            <a:r>
              <a:rPr lang="sv-SE" sz="2000" kern="0" dirty="0" smtClean="0">
                <a:solidFill>
                  <a:srgbClr val="000000"/>
                </a:solidFill>
                <a:latin typeface="+mj-lt"/>
                <a:sym typeface="Akkurat Std"/>
              </a:rPr>
              <a:t>orcid.org/0000-0003-1026-6606</a:t>
            </a:r>
            <a:endParaRPr lang="sv-SE" sz="2000" kern="0" dirty="0">
              <a:solidFill>
                <a:srgbClr val="000000"/>
              </a:solidFill>
              <a:latin typeface="+mj-lt"/>
              <a:sym typeface="Akkurat St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553200"/>
            <a:ext cx="198537" cy="198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3" y="6553200"/>
            <a:ext cx="937001" cy="1754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3" y="5717583"/>
            <a:ext cx="922533" cy="358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109112"/>
            <a:ext cx="1731119" cy="359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1600" dirty="0" smtClean="0"/>
              <a:t>davidg@nikhef.nl</a:t>
            </a:r>
            <a:endParaRPr lang="en-GB" sz="1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914400"/>
            <a:ext cx="11658600" cy="428625"/>
          </a:xfrm>
        </p:spPr>
        <p:txBody>
          <a:bodyPr/>
          <a:lstStyle/>
          <a:p>
            <a:r>
              <a:rPr lang="en-GB" sz="1600" i="1" dirty="0" smtClean="0"/>
              <a:t>in collaboration with many, many people in the AARC+ Community, including Christos </a:t>
            </a:r>
            <a:r>
              <a:rPr lang="en-GB" sz="1600" i="1" dirty="0" err="1" smtClean="0"/>
              <a:t>Kanellopoulos</a:t>
            </a:r>
            <a:r>
              <a:rPr lang="en-GB" sz="1600" i="1" dirty="0" smtClean="0"/>
              <a:t>, </a:t>
            </a:r>
            <a:r>
              <a:rPr lang="en-GB" sz="1600" i="1" dirty="0"/>
              <a:t>Nicolas </a:t>
            </a:r>
            <a:r>
              <a:rPr lang="en-GB" sz="1600" i="1" dirty="0" err="1"/>
              <a:t>Liampotis</a:t>
            </a:r>
            <a:r>
              <a:rPr lang="en-GB" sz="1600" i="1" dirty="0"/>
              <a:t>, </a:t>
            </a:r>
            <a:r>
              <a:rPr lang="en-GB" sz="1600" i="1" dirty="0" err="1" smtClean="0"/>
              <a:t>Licia</a:t>
            </a:r>
            <a:r>
              <a:rPr lang="en-GB" sz="1600" i="1" dirty="0" smtClean="0"/>
              <a:t> Florio, </a:t>
            </a:r>
            <a:br>
              <a:rPr lang="en-GB" sz="1600" i="1" dirty="0" smtClean="0"/>
            </a:br>
            <a:r>
              <a:rPr lang="en-GB" sz="1600" i="1" dirty="0" smtClean="0"/>
              <a:t>Hannah Short, Maarten </a:t>
            </a:r>
            <a:r>
              <a:rPr lang="en-GB" sz="1600" i="1" dirty="0" err="1" smtClean="0"/>
              <a:t>Kremers</a:t>
            </a:r>
            <a:r>
              <a:rPr lang="en-GB" sz="1600" i="1" dirty="0" smtClean="0"/>
              <a:t>, Niels van </a:t>
            </a:r>
            <a:r>
              <a:rPr lang="en-GB" sz="1600" i="1" dirty="0" err="1" smtClean="0"/>
              <a:t>Dijk</a:t>
            </a:r>
            <a:r>
              <a:rPr lang="en-GB" sz="1600" i="1" dirty="0" smtClean="0"/>
              <a:t>, David Crooks, Dave Kelsey, Ian Neilson, Mischa </a:t>
            </a:r>
            <a:r>
              <a:rPr lang="en-GB" sz="1600" i="1" dirty="0" err="1" smtClean="0"/>
              <a:t>Sallé</a:t>
            </a:r>
            <a:r>
              <a:rPr lang="en-GB" sz="1600" i="1" dirty="0" smtClean="0"/>
              <a:t>, Jens Jensen, and so many others!</a:t>
            </a:r>
            <a:endParaRPr lang="en-US" sz="160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GB" dirty="0"/>
              <a:t>t</a:t>
            </a:r>
            <a:r>
              <a:rPr lang="en-GB" dirty="0" smtClean="0"/>
              <a:t>his work is co-supported by the Trust and Identity work package of the GEANT project (GN5-1)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7255043" y="4572000"/>
            <a:ext cx="1371600" cy="1371600"/>
            <a:chOff x="8762999" y="4289270"/>
            <a:chExt cx="1371600" cy="1371600"/>
          </a:xfrm>
        </p:grpSpPr>
        <p:sp>
          <p:nvSpPr>
            <p:cNvPr id="4" name="Rectangle 3"/>
            <p:cNvSpPr/>
            <p:nvPr/>
          </p:nvSpPr>
          <p:spPr>
            <a:xfrm>
              <a:off x="8762999" y="4289270"/>
              <a:ext cx="13716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543" y="4587229"/>
              <a:ext cx="858513" cy="77568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866900" y="6540728"/>
            <a:ext cx="84500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>
                <a:solidFill>
                  <a:srgbClr val="FFFFFF"/>
                </a:solidFill>
                <a:latin typeface="Akkurat Std"/>
                <a:sym typeface="Arial"/>
              </a:rPr>
              <a:t>EOSC Security work has </a:t>
            </a:r>
            <a:r>
              <a:rPr lang="en-US" sz="800" dirty="0">
                <a:solidFill>
                  <a:srgbClr val="FFFFFF"/>
                </a:solidFill>
                <a:latin typeface="Akkurat Std"/>
                <a:sym typeface="Arial"/>
              </a:rPr>
              <a:t>received funding from the European Union’s Horizon research and </a:t>
            </a:r>
            <a:r>
              <a:rPr lang="en-US" sz="800" dirty="0" smtClean="0">
                <a:solidFill>
                  <a:srgbClr val="FFFFFF"/>
                </a:solidFill>
                <a:latin typeface="Akkurat Std"/>
                <a:sym typeface="Arial"/>
              </a:rPr>
              <a:t>innovation </a:t>
            </a:r>
            <a:r>
              <a:rPr lang="en-US" sz="800" dirty="0" err="1">
                <a:solidFill>
                  <a:srgbClr val="FFFFFF"/>
                </a:solidFill>
                <a:latin typeface="Akkurat Std"/>
                <a:sym typeface="Arial"/>
              </a:rPr>
              <a:t>programmes</a:t>
            </a:r>
            <a:r>
              <a:rPr lang="en-US" sz="800" dirty="0">
                <a:solidFill>
                  <a:srgbClr val="FFFFFF"/>
                </a:solidFill>
                <a:latin typeface="Akkurat Std"/>
                <a:sym typeface="Arial"/>
              </a:rPr>
              <a:t> under Grant Agreement No. </a:t>
            </a:r>
            <a:r>
              <a:rPr lang="en-GB" sz="800" dirty="0" smtClean="0">
                <a:solidFill>
                  <a:srgbClr val="FFFFFF"/>
                </a:solidFill>
                <a:latin typeface="Akkurat Std"/>
                <a:sym typeface="Arial"/>
              </a:rPr>
              <a:t>101017536 </a:t>
            </a:r>
            <a:r>
              <a:rPr lang="en-GB" sz="800" dirty="0">
                <a:solidFill>
                  <a:srgbClr val="FFFFFF"/>
                </a:solidFill>
                <a:latin typeface="Akkurat Std"/>
                <a:sym typeface="Arial"/>
              </a:rPr>
              <a:t>(EOSC Future</a:t>
            </a:r>
            <a:r>
              <a:rPr lang="en-GB" sz="800" dirty="0" smtClean="0">
                <a:solidFill>
                  <a:srgbClr val="FFFFFF"/>
                </a:solidFill>
                <a:latin typeface="Akkurat Std"/>
                <a:sym typeface="Arial"/>
              </a:rPr>
              <a:t>).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2895600" y="4593436"/>
            <a:ext cx="2009144" cy="1371600"/>
            <a:chOff x="2486657" y="4572000"/>
            <a:chExt cx="2009144" cy="1371600"/>
          </a:xfrm>
        </p:grpSpPr>
        <p:sp>
          <p:nvSpPr>
            <p:cNvPr id="13" name="Rectangle 12"/>
            <p:cNvSpPr/>
            <p:nvPr/>
          </p:nvSpPr>
          <p:spPr>
            <a:xfrm>
              <a:off x="2486657" y="4572000"/>
              <a:ext cx="2009144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329" y="4869959"/>
              <a:ext cx="1447800" cy="782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52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RCauth.eu – a ubiquitous federated IOTA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RCauth</a:t>
            </a:r>
            <a:r>
              <a:rPr lang="en-GB" sz="3200" dirty="0"/>
              <a:t> is an IGTF accredited IOTA (DOGWOOD class) CA</a:t>
            </a:r>
          </a:p>
          <a:p>
            <a:pPr lvl="1"/>
            <a:r>
              <a:rPr lang="en-GB" sz="2800" dirty="0"/>
              <a:t>Online credential conversion</a:t>
            </a:r>
          </a:p>
          <a:p>
            <a:pPr lvl="1"/>
            <a:r>
              <a:rPr lang="en-GB" sz="2800" dirty="0"/>
              <a:t>Connected to eduGAIN (</a:t>
            </a:r>
            <a:r>
              <a:rPr lang="en-GB" sz="2800" dirty="0" err="1"/>
              <a:t>R&amp;S+Sirtfi</a:t>
            </a:r>
            <a:r>
              <a:rPr lang="en-GB" sz="2800" dirty="0"/>
              <a:t>) plus direct,</a:t>
            </a:r>
            <a:br>
              <a:rPr lang="en-GB" sz="2800" dirty="0"/>
            </a:br>
            <a:r>
              <a:rPr lang="en-GB" sz="2800" dirty="0"/>
              <a:t>e.g. EGI Check-in and </a:t>
            </a:r>
            <a:r>
              <a:rPr lang="en-GB" sz="2800" dirty="0" err="1" smtClean="0"/>
              <a:t>eduTEAMS</a:t>
            </a:r>
            <a:endParaRPr lang="en-GB" sz="2800" dirty="0" smtClean="0"/>
          </a:p>
          <a:p>
            <a:r>
              <a:rPr lang="en-US" sz="3200" dirty="0" smtClean="0"/>
              <a:t>Inspired by and leveraging the delegation service from </a:t>
            </a:r>
            <a:r>
              <a:rPr lang="en-US" sz="3200" dirty="0" err="1" smtClean="0"/>
              <a:t>CILogon</a:t>
            </a:r>
            <a:endParaRPr lang="en-GB" sz="2800" dirty="0"/>
          </a:p>
          <a:p>
            <a:r>
              <a:rPr lang="en-GB" sz="3200" dirty="0" smtClean="0"/>
              <a:t>EOSC </a:t>
            </a:r>
            <a:r>
              <a:rPr lang="en-GB" sz="3200" dirty="0"/>
              <a:t>Future </a:t>
            </a:r>
            <a:r>
              <a:rPr lang="en-GB" sz="3200" dirty="0" smtClean="0"/>
              <a:t>implemented High </a:t>
            </a:r>
            <a:r>
              <a:rPr lang="en-GB" sz="3200" dirty="0"/>
              <a:t>Availability setup across 3 sites</a:t>
            </a:r>
          </a:p>
          <a:p>
            <a:endParaRPr lang="en-GB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5</a:t>
            </a:fld>
            <a:endParaRPr lang="en-GB"/>
          </a:p>
        </p:txBody>
      </p:sp>
      <p:pic>
        <p:nvPicPr>
          <p:cNvPr id="9" name="Picture 2" descr="H:\Home\davidg\DutchGrid\CA\RCauth-Pilot-CA\RCauth-eu-logo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953000"/>
            <a:ext cx="2148100" cy="103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25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WLCG and server credentials study WG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Increased use of automatic public cloud deployment (and at times lack of documentation) highlight the fact that in ‘conventional’ grid middleware server-trust and client-trust cannot be distinguished</a:t>
            </a:r>
          </a:p>
          <a:p>
            <a:r>
              <a:rPr lang="en-US" dirty="0" smtClean="0"/>
              <a:t>Similarly, while combined-assurance (DOGWOOD) is available for client-</a:t>
            </a:r>
            <a:r>
              <a:rPr lang="en-US" dirty="0" err="1" smtClean="0"/>
              <a:t>auth</a:t>
            </a:r>
            <a:r>
              <a:rPr lang="en-US" dirty="0" smtClean="0"/>
              <a:t>, there is no equivalent for server trust</a:t>
            </a:r>
          </a:p>
          <a:p>
            <a:r>
              <a:rPr lang="en-US" dirty="0" smtClean="0"/>
              <a:t>Although issues will change on introduction of ‘token-based’ access (which does distinguish client &amp; channel trust), of limited help now</a:t>
            </a:r>
          </a:p>
          <a:p>
            <a:pPr marL="0" indent="0">
              <a:buNone/>
            </a:pPr>
            <a:r>
              <a:rPr lang="en-US" dirty="0" smtClean="0"/>
              <a:t>WLCG, with participants from the IGTF, set up a WG to study </a:t>
            </a:r>
            <a:r>
              <a:rPr lang="en-US" dirty="0"/>
              <a:t>the issues</a:t>
            </a:r>
            <a:br>
              <a:rPr lang="en-US" dirty="0"/>
            </a:br>
            <a:r>
              <a:rPr lang="en-US" sz="2200" i="1" dirty="0"/>
              <a:t>https://docs.google.com/document/d/1Sl0C_q-lGMCifChmFArHjsGzdnd-RM7O7jbpsGa8XRw</a:t>
            </a:r>
            <a:endParaRPr lang="en-GB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6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S/MIME Baseline Requirements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CA/B Forum developments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7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942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CA/BROWSER Forum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431" y="1450689"/>
            <a:ext cx="7149138" cy="51814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27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Public Trust S/MIME (personal) is getting regulated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038599"/>
          </a:xfrm>
        </p:spPr>
        <p:txBody>
          <a:bodyPr/>
          <a:lstStyle/>
          <a:p>
            <a:r>
              <a:rPr lang="en-US" dirty="0" smtClean="0"/>
              <a:t>It was basically a ‘free-for-all’, as long as the email address worked</a:t>
            </a:r>
          </a:p>
          <a:p>
            <a:r>
              <a:rPr lang="en-US" dirty="0" smtClean="0"/>
              <a:t>most ‘useful use’ for the general public signing was in bespoke certificates types (Adobe) or in Qualified Certificates (EC regulated)</a:t>
            </a:r>
          </a:p>
          <a:p>
            <a:endParaRPr lang="en-US" dirty="0"/>
          </a:p>
          <a:p>
            <a:r>
              <a:rPr lang="en-US" dirty="0" smtClean="0"/>
              <a:t>until now, the IGTF personal requirements were much stricter than ‘public’ email signing, in that we did insist on a reasonable name and a ‘sponsor’ (organization) that was validated</a:t>
            </a:r>
          </a:p>
          <a:p>
            <a:r>
              <a:rPr lang="en-US" dirty="0" smtClean="0"/>
              <a:t>Now CA/BF is putting requirements on S/MIME for the first time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European and EUGridPMA developments - APGridPMA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C6C7-C0F9-497B-BEFB-D2FC0D2E643A}" type="slidenum">
              <a:rPr lang="en-GB" smtClean="0"/>
              <a:t>9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09600" y="5812909"/>
            <a:ext cx="1097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https://cabforum.org/wp-content/uploads/CA-Browser-Forum-SMIMEBR-1.0.0.pdf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24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GTF-template-davidg-9x16.potx" id="{F88861DC-B770-4CDE-955A-243752A50076}" vid="{E3E9ED40-0286-43CB-860C-09554CE4D4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IGTF-template-davidg-9x16</Template>
  <TotalTime>16636</TotalTime>
  <Words>3022</Words>
  <Application>Microsoft Office PowerPoint</Application>
  <PresentationFormat>Widescreen</PresentationFormat>
  <Paragraphs>404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Akkurat Std</vt:lpstr>
      <vt:lpstr>Arial</vt:lpstr>
      <vt:lpstr>Calibri</vt:lpstr>
      <vt:lpstr>Courier</vt:lpstr>
      <vt:lpstr>Verdana</vt:lpstr>
      <vt:lpstr>Wingdings</vt:lpstr>
      <vt:lpstr>Office Theme</vt:lpstr>
      <vt:lpstr>Building Trust and Security  with AARC, IGTF, EOSC, &amp; EnCo</vt:lpstr>
      <vt:lpstr>Meanwhile in the EUGridPMA+ …</vt:lpstr>
      <vt:lpstr>EMEA area membership evolution</vt:lpstr>
      <vt:lpstr>Membership and other changes</vt:lpstr>
      <vt:lpstr>RCauth.eu – a ubiquitous federated IOTA</vt:lpstr>
      <vt:lpstr>WLCG and server credentials study WG</vt:lpstr>
      <vt:lpstr>S/MIME Baseline Requirements</vt:lpstr>
      <vt:lpstr>CA/BROWSER Forum</vt:lpstr>
      <vt:lpstr>Public Trust S/MIME (personal) is getting regulated</vt:lpstr>
      <vt:lpstr>Different ‘profiles’ and validations</vt:lpstr>
      <vt:lpstr>Sponsor validated</vt:lpstr>
      <vt:lpstr>Validation requirements</vt:lpstr>
      <vt:lpstr>commonName</vt:lpstr>
      <vt:lpstr>Where does that leave us?</vt:lpstr>
      <vt:lpstr>However …</vt:lpstr>
      <vt:lpstr>Anticipated moves</vt:lpstr>
      <vt:lpstr>User awareness</vt:lpstr>
      <vt:lpstr>Other CABF things to keep in mind</vt:lpstr>
      <vt:lpstr>A Security Baseline  for diverse infrastructures and the EOSC</vt:lpstr>
      <vt:lpstr>European Open Science Cloud - Interconnecting communities</vt:lpstr>
      <vt:lpstr>An ecosystem more than just the infrastructure</vt:lpstr>
      <vt:lpstr>The EOSC ecosystem – core and an ‘exchange’</vt:lpstr>
      <vt:lpstr>Back to Basics:  the few tenets for the ecosystem security</vt:lpstr>
      <vt:lpstr>Security: from infrastructure to ecosystem view</vt:lpstr>
      <vt:lpstr>New EOSC Baseline Process</vt:lpstr>
      <vt:lpstr>But an FAQ is almost mandatory</vt:lpstr>
      <vt:lpstr>EOSC Interoperability Framework</vt:lpstr>
      <vt:lpstr>Attribute Authority operational security</vt:lpstr>
      <vt:lpstr>Taking proper care of trust sources</vt:lpstr>
      <vt:lpstr>Operational guideline landscape for - proxy or source - AAI components</vt:lpstr>
      <vt:lpstr>Operational security focus in the BPA: beyond just the IdPs</vt:lpstr>
      <vt:lpstr>AARC-G071: keeping users &amp; communities protected, moving across models</vt:lpstr>
      <vt:lpstr>Deployment guidance included … </vt:lpstr>
      <vt:lpstr>Protecting the community membership data and its proxy</vt:lpstr>
      <vt:lpstr>When the AA is in a managed environment …</vt:lpstr>
      <vt:lpstr>Implementation of the AA Operations (“AAI proxy”) Security guidelines</vt:lpstr>
      <vt:lpstr>G071 self-assessment process</vt:lpstr>
      <vt:lpstr>Enabled Communities in GÉANT GN5-1</vt:lpstr>
      <vt:lpstr>PowerPoint Presentation</vt:lpstr>
      <vt:lpstr>PowerPoint Presentation</vt:lpstr>
      <vt:lpstr>PowerPoint Presentation</vt:lpstr>
      <vt:lpstr>PowerPoint Presentation</vt:lpstr>
      <vt:lpstr>Technical Revision for Enhanced Effectiveness</vt:lpstr>
      <vt:lpstr>Collaboration and sharing is critical for research</vt:lpstr>
      <vt:lpstr>Technical Revision objectives</vt:lpstr>
      <vt:lpstr>Leveraging our AARC community &amp; structures</vt:lpstr>
      <vt:lpstr>Building OUR global trust fabric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 and Security developments in the EUGridPMA and EOSC</dc:title>
  <dc:creator>davidg</dc:creator>
  <cp:lastModifiedBy>davidg</cp:lastModifiedBy>
  <cp:revision>273</cp:revision>
  <cp:lastPrinted>2021-03-20T13:35:45Z</cp:lastPrinted>
  <dcterms:created xsi:type="dcterms:W3CDTF">2021-03-15T10:18:01Z</dcterms:created>
  <dcterms:modified xsi:type="dcterms:W3CDTF">2023-03-20T09:19:18Z</dcterms:modified>
</cp:coreProperties>
</file>